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428" r:id="rId3"/>
    <p:sldId id="400" r:id="rId4"/>
    <p:sldId id="401" r:id="rId5"/>
    <p:sldId id="362" r:id="rId6"/>
    <p:sldId id="342" r:id="rId7"/>
    <p:sldId id="363" r:id="rId8"/>
    <p:sldId id="364" r:id="rId9"/>
    <p:sldId id="402" r:id="rId10"/>
    <p:sldId id="403" r:id="rId11"/>
    <p:sldId id="365" r:id="rId12"/>
    <p:sldId id="366" r:id="rId13"/>
    <p:sldId id="429" r:id="rId14"/>
    <p:sldId id="367" r:id="rId15"/>
    <p:sldId id="404" r:id="rId16"/>
    <p:sldId id="405" r:id="rId17"/>
    <p:sldId id="419" r:id="rId18"/>
    <p:sldId id="422" r:id="rId19"/>
    <p:sldId id="421" r:id="rId20"/>
    <p:sldId id="420" r:id="rId21"/>
    <p:sldId id="423" r:id="rId22"/>
    <p:sldId id="424" r:id="rId23"/>
    <p:sldId id="425" r:id="rId24"/>
    <p:sldId id="426" r:id="rId25"/>
    <p:sldId id="427" r:id="rId26"/>
    <p:sldId id="407" r:id="rId27"/>
    <p:sldId id="372" r:id="rId28"/>
    <p:sldId id="406" r:id="rId29"/>
    <p:sldId id="373" r:id="rId30"/>
    <p:sldId id="375" r:id="rId31"/>
    <p:sldId id="408" r:id="rId32"/>
    <p:sldId id="376" r:id="rId33"/>
    <p:sldId id="409" r:id="rId34"/>
    <p:sldId id="377" r:id="rId35"/>
    <p:sldId id="378" r:id="rId36"/>
    <p:sldId id="379" r:id="rId37"/>
    <p:sldId id="380" r:id="rId38"/>
    <p:sldId id="381" r:id="rId39"/>
    <p:sldId id="382" r:id="rId40"/>
    <p:sldId id="410" r:id="rId41"/>
    <p:sldId id="387" r:id="rId42"/>
    <p:sldId id="390" r:id="rId43"/>
    <p:sldId id="411" r:id="rId44"/>
    <p:sldId id="412" r:id="rId45"/>
    <p:sldId id="413" r:id="rId46"/>
    <p:sldId id="391" r:id="rId47"/>
    <p:sldId id="414" r:id="rId48"/>
    <p:sldId id="392" r:id="rId49"/>
    <p:sldId id="415" r:id="rId50"/>
    <p:sldId id="416" r:id="rId51"/>
    <p:sldId id="395" r:id="rId52"/>
    <p:sldId id="417" r:id="rId53"/>
    <p:sldId id="396" r:id="rId54"/>
    <p:sldId id="397" r:id="rId55"/>
    <p:sldId id="418" r:id="rId56"/>
    <p:sldId id="39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50"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8F0F19-3EF8-474E-B025-E97747497458}"/>
              </a:ext>
            </a:extLst>
          </p:cNvPr>
          <p:cNvSpPr>
            <a:spLocks noGrp="1" noChangeArrowheads="1"/>
          </p:cNvSpPr>
          <p:nvPr>
            <p:ph type="sldNum" sz="quarter" idx="5"/>
          </p:nvPr>
        </p:nvSpPr>
        <p:spPr>
          <a:ln/>
        </p:spPr>
        <p:txBody>
          <a:bodyPr/>
          <a:lstStyle/>
          <a:p>
            <a:fld id="{DDC85A26-1316-4ADA-A1EB-B7F1D0FA62CC}" type="slidenum">
              <a:rPr lang="en-US" altLang="en-US"/>
              <a:pPr/>
              <a:t>5</a:t>
            </a:fld>
            <a:endParaRPr lang="en-US" altLang="en-US"/>
          </a:p>
        </p:txBody>
      </p:sp>
      <p:sp>
        <p:nvSpPr>
          <p:cNvPr id="459778" name="Rectangle 2">
            <a:extLst>
              <a:ext uri="{FF2B5EF4-FFF2-40B4-BE49-F238E27FC236}">
                <a16:creationId xmlns:a16="http://schemas.microsoft.com/office/drawing/2014/main" id="{74FD7CB7-E9CB-4E9E-9B21-FADFB36C07B3}"/>
              </a:ext>
            </a:extLst>
          </p:cNvPr>
          <p:cNvSpPr>
            <a:spLocks noGrp="1" noRot="1" noChangeAspect="1" noChangeArrowheads="1" noTextEdit="1"/>
          </p:cNvSpPr>
          <p:nvPr>
            <p:ph type="sldImg"/>
          </p:nvPr>
        </p:nvSpPr>
        <p:spPr>
          <a:ln/>
        </p:spPr>
      </p:sp>
      <p:sp>
        <p:nvSpPr>
          <p:cNvPr id="459779" name="Rectangle 3">
            <a:extLst>
              <a:ext uri="{FF2B5EF4-FFF2-40B4-BE49-F238E27FC236}">
                <a16:creationId xmlns:a16="http://schemas.microsoft.com/office/drawing/2014/main" id="{4994C63F-1634-4478-9E78-C9EB452B9077}"/>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348999-442F-4672-89EF-02228DE55E8E}"/>
              </a:ext>
            </a:extLst>
          </p:cNvPr>
          <p:cNvSpPr>
            <a:spLocks noGrp="1" noChangeArrowheads="1"/>
          </p:cNvSpPr>
          <p:nvPr>
            <p:ph type="sldNum" sz="quarter" idx="5"/>
          </p:nvPr>
        </p:nvSpPr>
        <p:spPr>
          <a:ln/>
        </p:spPr>
        <p:txBody>
          <a:bodyPr/>
          <a:lstStyle/>
          <a:p>
            <a:fld id="{E35F3BE3-71FC-42F5-A359-9204EB705DAD}" type="slidenum">
              <a:rPr lang="en-US" altLang="en-US"/>
              <a:pPr/>
              <a:t>27</a:t>
            </a:fld>
            <a:endParaRPr lang="en-US" altLang="en-US"/>
          </a:p>
        </p:txBody>
      </p:sp>
      <p:sp>
        <p:nvSpPr>
          <p:cNvPr id="482306" name="Rectangle 2">
            <a:extLst>
              <a:ext uri="{FF2B5EF4-FFF2-40B4-BE49-F238E27FC236}">
                <a16:creationId xmlns:a16="http://schemas.microsoft.com/office/drawing/2014/main" id="{1D9BCE36-034D-4A74-97A7-92893DC70FE7}"/>
              </a:ext>
            </a:extLst>
          </p:cNvPr>
          <p:cNvSpPr>
            <a:spLocks noGrp="1" noRot="1" noChangeAspect="1" noChangeArrowheads="1" noTextEdit="1"/>
          </p:cNvSpPr>
          <p:nvPr>
            <p:ph type="sldImg"/>
          </p:nvPr>
        </p:nvSpPr>
        <p:spPr>
          <a:ln/>
        </p:spPr>
      </p:sp>
      <p:sp>
        <p:nvSpPr>
          <p:cNvPr id="482307" name="Rectangle 3">
            <a:extLst>
              <a:ext uri="{FF2B5EF4-FFF2-40B4-BE49-F238E27FC236}">
                <a16:creationId xmlns:a16="http://schemas.microsoft.com/office/drawing/2014/main" id="{9AC20A54-6BB2-44AD-94C7-CA78B89FB6D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348999-442F-4672-89EF-02228DE55E8E}"/>
              </a:ext>
            </a:extLst>
          </p:cNvPr>
          <p:cNvSpPr>
            <a:spLocks noGrp="1" noChangeArrowheads="1"/>
          </p:cNvSpPr>
          <p:nvPr>
            <p:ph type="sldNum" sz="quarter" idx="5"/>
          </p:nvPr>
        </p:nvSpPr>
        <p:spPr>
          <a:ln/>
        </p:spPr>
        <p:txBody>
          <a:bodyPr/>
          <a:lstStyle/>
          <a:p>
            <a:fld id="{E35F3BE3-71FC-42F5-A359-9204EB705DAD}" type="slidenum">
              <a:rPr lang="en-US" altLang="en-US"/>
              <a:pPr/>
              <a:t>28</a:t>
            </a:fld>
            <a:endParaRPr lang="en-US" altLang="en-US"/>
          </a:p>
        </p:txBody>
      </p:sp>
      <p:sp>
        <p:nvSpPr>
          <p:cNvPr id="482306" name="Rectangle 2">
            <a:extLst>
              <a:ext uri="{FF2B5EF4-FFF2-40B4-BE49-F238E27FC236}">
                <a16:creationId xmlns:a16="http://schemas.microsoft.com/office/drawing/2014/main" id="{1D9BCE36-034D-4A74-97A7-92893DC70FE7}"/>
              </a:ext>
            </a:extLst>
          </p:cNvPr>
          <p:cNvSpPr>
            <a:spLocks noGrp="1" noRot="1" noChangeAspect="1" noChangeArrowheads="1" noTextEdit="1"/>
          </p:cNvSpPr>
          <p:nvPr>
            <p:ph type="sldImg"/>
          </p:nvPr>
        </p:nvSpPr>
        <p:spPr>
          <a:ln/>
        </p:spPr>
      </p:sp>
      <p:sp>
        <p:nvSpPr>
          <p:cNvPr id="482307" name="Rectangle 3">
            <a:extLst>
              <a:ext uri="{FF2B5EF4-FFF2-40B4-BE49-F238E27FC236}">
                <a16:creationId xmlns:a16="http://schemas.microsoft.com/office/drawing/2014/main" id="{9AC20A54-6BB2-44AD-94C7-CA78B89FB6D4}"/>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144702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D3FF70-912D-4061-AE53-B5C089C7019F}"/>
              </a:ext>
            </a:extLst>
          </p:cNvPr>
          <p:cNvSpPr>
            <a:spLocks noGrp="1" noChangeArrowheads="1"/>
          </p:cNvSpPr>
          <p:nvPr>
            <p:ph type="sldNum" sz="quarter" idx="5"/>
          </p:nvPr>
        </p:nvSpPr>
        <p:spPr>
          <a:ln/>
        </p:spPr>
        <p:txBody>
          <a:bodyPr/>
          <a:lstStyle/>
          <a:p>
            <a:fld id="{143F88F3-99D8-48EC-8589-9AE57FA100FD}" type="slidenum">
              <a:rPr lang="en-US" altLang="en-US"/>
              <a:pPr/>
              <a:t>29</a:t>
            </a:fld>
            <a:endParaRPr lang="en-US" altLang="en-US"/>
          </a:p>
        </p:txBody>
      </p:sp>
      <p:sp>
        <p:nvSpPr>
          <p:cNvPr id="484354" name="Rectangle 2">
            <a:extLst>
              <a:ext uri="{FF2B5EF4-FFF2-40B4-BE49-F238E27FC236}">
                <a16:creationId xmlns:a16="http://schemas.microsoft.com/office/drawing/2014/main" id="{4D52E867-1D07-4EF7-8E6C-74C4F402DEB0}"/>
              </a:ext>
            </a:extLst>
          </p:cNvPr>
          <p:cNvSpPr>
            <a:spLocks noGrp="1" noRot="1" noChangeAspect="1" noChangeArrowheads="1" noTextEdit="1"/>
          </p:cNvSpPr>
          <p:nvPr>
            <p:ph type="sldImg"/>
          </p:nvPr>
        </p:nvSpPr>
        <p:spPr>
          <a:ln/>
        </p:spPr>
      </p:sp>
      <p:sp>
        <p:nvSpPr>
          <p:cNvPr id="484355" name="Rectangle 3">
            <a:extLst>
              <a:ext uri="{FF2B5EF4-FFF2-40B4-BE49-F238E27FC236}">
                <a16:creationId xmlns:a16="http://schemas.microsoft.com/office/drawing/2014/main" id="{A5DA72A8-8AF4-4339-A385-9ED688B8D20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ED3832-1D9E-4E9A-8528-25C98A028F43}"/>
              </a:ext>
            </a:extLst>
          </p:cNvPr>
          <p:cNvSpPr>
            <a:spLocks noGrp="1" noChangeArrowheads="1"/>
          </p:cNvSpPr>
          <p:nvPr>
            <p:ph type="sldNum" sz="quarter" idx="5"/>
          </p:nvPr>
        </p:nvSpPr>
        <p:spPr>
          <a:ln/>
        </p:spPr>
        <p:txBody>
          <a:bodyPr/>
          <a:lstStyle/>
          <a:p>
            <a:fld id="{C043D1AA-8EC1-48B9-80C1-1F9F37190523}" type="slidenum">
              <a:rPr lang="en-US" altLang="en-US"/>
              <a:pPr/>
              <a:t>30</a:t>
            </a:fld>
            <a:endParaRPr lang="en-US" altLang="en-US"/>
          </a:p>
        </p:txBody>
      </p:sp>
      <p:sp>
        <p:nvSpPr>
          <p:cNvPr id="488450" name="Rectangle 2">
            <a:extLst>
              <a:ext uri="{FF2B5EF4-FFF2-40B4-BE49-F238E27FC236}">
                <a16:creationId xmlns:a16="http://schemas.microsoft.com/office/drawing/2014/main" id="{61FF6599-71BE-47C9-A251-EDC982D5DD17}"/>
              </a:ext>
            </a:extLst>
          </p:cNvPr>
          <p:cNvSpPr>
            <a:spLocks noGrp="1" noRot="1" noChangeAspect="1" noChangeArrowheads="1" noTextEdit="1"/>
          </p:cNvSpPr>
          <p:nvPr>
            <p:ph type="sldImg"/>
          </p:nvPr>
        </p:nvSpPr>
        <p:spPr>
          <a:ln/>
        </p:spPr>
      </p:sp>
      <p:sp>
        <p:nvSpPr>
          <p:cNvPr id="488451" name="Rectangle 3">
            <a:extLst>
              <a:ext uri="{FF2B5EF4-FFF2-40B4-BE49-F238E27FC236}">
                <a16:creationId xmlns:a16="http://schemas.microsoft.com/office/drawing/2014/main" id="{96496892-F8D8-4BA8-9B39-898B0895914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ED3832-1D9E-4E9A-8528-25C98A028F43}"/>
              </a:ext>
            </a:extLst>
          </p:cNvPr>
          <p:cNvSpPr>
            <a:spLocks noGrp="1" noChangeArrowheads="1"/>
          </p:cNvSpPr>
          <p:nvPr>
            <p:ph type="sldNum" sz="quarter" idx="5"/>
          </p:nvPr>
        </p:nvSpPr>
        <p:spPr>
          <a:ln/>
        </p:spPr>
        <p:txBody>
          <a:bodyPr/>
          <a:lstStyle/>
          <a:p>
            <a:fld id="{C043D1AA-8EC1-48B9-80C1-1F9F37190523}" type="slidenum">
              <a:rPr lang="en-US" altLang="en-US"/>
              <a:pPr/>
              <a:t>31</a:t>
            </a:fld>
            <a:endParaRPr lang="en-US" altLang="en-US"/>
          </a:p>
        </p:txBody>
      </p:sp>
      <p:sp>
        <p:nvSpPr>
          <p:cNvPr id="488450" name="Rectangle 2">
            <a:extLst>
              <a:ext uri="{FF2B5EF4-FFF2-40B4-BE49-F238E27FC236}">
                <a16:creationId xmlns:a16="http://schemas.microsoft.com/office/drawing/2014/main" id="{61FF6599-71BE-47C9-A251-EDC982D5DD17}"/>
              </a:ext>
            </a:extLst>
          </p:cNvPr>
          <p:cNvSpPr>
            <a:spLocks noGrp="1" noRot="1" noChangeAspect="1" noChangeArrowheads="1" noTextEdit="1"/>
          </p:cNvSpPr>
          <p:nvPr>
            <p:ph type="sldImg"/>
          </p:nvPr>
        </p:nvSpPr>
        <p:spPr>
          <a:ln/>
        </p:spPr>
      </p:sp>
      <p:sp>
        <p:nvSpPr>
          <p:cNvPr id="488451" name="Rectangle 3">
            <a:extLst>
              <a:ext uri="{FF2B5EF4-FFF2-40B4-BE49-F238E27FC236}">
                <a16:creationId xmlns:a16="http://schemas.microsoft.com/office/drawing/2014/main" id="{96496892-F8D8-4BA8-9B39-898B0895914C}"/>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08254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C3F940-2F9B-4057-9700-FE717EC2205E}"/>
              </a:ext>
            </a:extLst>
          </p:cNvPr>
          <p:cNvSpPr>
            <a:spLocks noGrp="1" noChangeArrowheads="1"/>
          </p:cNvSpPr>
          <p:nvPr>
            <p:ph type="sldNum" sz="quarter" idx="5"/>
          </p:nvPr>
        </p:nvSpPr>
        <p:spPr>
          <a:ln/>
        </p:spPr>
        <p:txBody>
          <a:bodyPr/>
          <a:lstStyle/>
          <a:p>
            <a:fld id="{A15C4B7D-A726-4AC0-BEC1-9049ED872A83}" type="slidenum">
              <a:rPr lang="en-US" altLang="en-US"/>
              <a:pPr/>
              <a:t>32</a:t>
            </a:fld>
            <a:endParaRPr lang="en-US" altLang="en-US"/>
          </a:p>
        </p:txBody>
      </p:sp>
      <p:sp>
        <p:nvSpPr>
          <p:cNvPr id="490498" name="Rectangle 2">
            <a:extLst>
              <a:ext uri="{FF2B5EF4-FFF2-40B4-BE49-F238E27FC236}">
                <a16:creationId xmlns:a16="http://schemas.microsoft.com/office/drawing/2014/main" id="{8D8BCADA-532D-4403-90B7-E5964237DF55}"/>
              </a:ext>
            </a:extLst>
          </p:cNvPr>
          <p:cNvSpPr>
            <a:spLocks noGrp="1" noRot="1" noChangeAspect="1" noChangeArrowheads="1" noTextEdit="1"/>
          </p:cNvSpPr>
          <p:nvPr>
            <p:ph type="sldImg"/>
          </p:nvPr>
        </p:nvSpPr>
        <p:spPr>
          <a:ln/>
        </p:spPr>
      </p:sp>
      <p:sp>
        <p:nvSpPr>
          <p:cNvPr id="490499" name="Rectangle 3">
            <a:extLst>
              <a:ext uri="{FF2B5EF4-FFF2-40B4-BE49-F238E27FC236}">
                <a16:creationId xmlns:a16="http://schemas.microsoft.com/office/drawing/2014/main" id="{816393E8-0B6D-4EB1-9748-8CB22F589C1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79B7C0-78FF-4317-98DD-8477818AAFB8}"/>
              </a:ext>
            </a:extLst>
          </p:cNvPr>
          <p:cNvSpPr>
            <a:spLocks noGrp="1" noChangeArrowheads="1"/>
          </p:cNvSpPr>
          <p:nvPr>
            <p:ph type="sldNum" sz="quarter" idx="5"/>
          </p:nvPr>
        </p:nvSpPr>
        <p:spPr>
          <a:ln/>
        </p:spPr>
        <p:txBody>
          <a:bodyPr/>
          <a:lstStyle/>
          <a:p>
            <a:fld id="{18098AF5-1A19-4153-9C2F-0170102874EC}" type="slidenum">
              <a:rPr lang="en-US" altLang="en-US"/>
              <a:pPr/>
              <a:t>34</a:t>
            </a:fld>
            <a:endParaRPr lang="en-US" altLang="en-US"/>
          </a:p>
        </p:txBody>
      </p:sp>
      <p:sp>
        <p:nvSpPr>
          <p:cNvPr id="492546" name="Rectangle 2">
            <a:extLst>
              <a:ext uri="{FF2B5EF4-FFF2-40B4-BE49-F238E27FC236}">
                <a16:creationId xmlns:a16="http://schemas.microsoft.com/office/drawing/2014/main" id="{7A29668D-9024-41A4-90DE-88E452F8C049}"/>
              </a:ext>
            </a:extLst>
          </p:cNvPr>
          <p:cNvSpPr>
            <a:spLocks noGrp="1" noRot="1" noChangeAspect="1" noChangeArrowheads="1" noTextEdit="1"/>
          </p:cNvSpPr>
          <p:nvPr>
            <p:ph type="sldImg"/>
          </p:nvPr>
        </p:nvSpPr>
        <p:spPr>
          <a:ln/>
        </p:spPr>
      </p:sp>
      <p:sp>
        <p:nvSpPr>
          <p:cNvPr id="492547" name="Rectangle 3">
            <a:extLst>
              <a:ext uri="{FF2B5EF4-FFF2-40B4-BE49-F238E27FC236}">
                <a16:creationId xmlns:a16="http://schemas.microsoft.com/office/drawing/2014/main" id="{B7130563-2D58-4E3F-94AB-9D676D0E0F15}"/>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3609B2-895C-49F6-A750-768E603C949E}"/>
              </a:ext>
            </a:extLst>
          </p:cNvPr>
          <p:cNvSpPr>
            <a:spLocks noGrp="1" noChangeArrowheads="1"/>
          </p:cNvSpPr>
          <p:nvPr>
            <p:ph type="sldNum" sz="quarter" idx="5"/>
          </p:nvPr>
        </p:nvSpPr>
        <p:spPr>
          <a:ln/>
        </p:spPr>
        <p:txBody>
          <a:bodyPr/>
          <a:lstStyle/>
          <a:p>
            <a:fld id="{7B57C66A-A609-4E53-8B3C-935FAD9AE856}" type="slidenum">
              <a:rPr lang="en-US" altLang="en-US"/>
              <a:pPr/>
              <a:t>35</a:t>
            </a:fld>
            <a:endParaRPr lang="en-US" altLang="en-US"/>
          </a:p>
        </p:txBody>
      </p:sp>
      <p:sp>
        <p:nvSpPr>
          <p:cNvPr id="494594" name="Rectangle 2">
            <a:extLst>
              <a:ext uri="{FF2B5EF4-FFF2-40B4-BE49-F238E27FC236}">
                <a16:creationId xmlns:a16="http://schemas.microsoft.com/office/drawing/2014/main" id="{E0BBB2D1-49C0-493C-968B-8C7EA32224C7}"/>
              </a:ext>
            </a:extLst>
          </p:cNvPr>
          <p:cNvSpPr>
            <a:spLocks noGrp="1" noRot="1" noChangeAspect="1" noChangeArrowheads="1" noTextEdit="1"/>
          </p:cNvSpPr>
          <p:nvPr>
            <p:ph type="sldImg"/>
          </p:nvPr>
        </p:nvSpPr>
        <p:spPr>
          <a:ln/>
        </p:spPr>
      </p:sp>
      <p:sp>
        <p:nvSpPr>
          <p:cNvPr id="494595" name="Rectangle 3">
            <a:extLst>
              <a:ext uri="{FF2B5EF4-FFF2-40B4-BE49-F238E27FC236}">
                <a16:creationId xmlns:a16="http://schemas.microsoft.com/office/drawing/2014/main" id="{1E797438-CB7A-46AB-B3BC-96166E9418A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E6F9AA0-D9D5-4DFC-9991-C4E770FE0C12}"/>
              </a:ext>
            </a:extLst>
          </p:cNvPr>
          <p:cNvSpPr>
            <a:spLocks noGrp="1" noChangeArrowheads="1"/>
          </p:cNvSpPr>
          <p:nvPr>
            <p:ph type="sldNum" sz="quarter" idx="5"/>
          </p:nvPr>
        </p:nvSpPr>
        <p:spPr>
          <a:ln/>
        </p:spPr>
        <p:txBody>
          <a:bodyPr/>
          <a:lstStyle/>
          <a:p>
            <a:fld id="{2EBA8C0E-63FF-4CDD-8CF6-7B7DA7D72E8C}" type="slidenum">
              <a:rPr lang="en-US" altLang="en-US"/>
              <a:pPr/>
              <a:t>36</a:t>
            </a:fld>
            <a:endParaRPr lang="en-US" altLang="en-US"/>
          </a:p>
        </p:txBody>
      </p:sp>
      <p:sp>
        <p:nvSpPr>
          <p:cNvPr id="496642" name="Rectangle 2">
            <a:extLst>
              <a:ext uri="{FF2B5EF4-FFF2-40B4-BE49-F238E27FC236}">
                <a16:creationId xmlns:a16="http://schemas.microsoft.com/office/drawing/2014/main" id="{C8BC9F95-9139-4FC7-847F-59F0B7160D3B}"/>
              </a:ext>
            </a:extLst>
          </p:cNvPr>
          <p:cNvSpPr>
            <a:spLocks noGrp="1" noRot="1" noChangeAspect="1" noChangeArrowheads="1" noTextEdit="1"/>
          </p:cNvSpPr>
          <p:nvPr>
            <p:ph type="sldImg"/>
          </p:nvPr>
        </p:nvSpPr>
        <p:spPr>
          <a:ln/>
        </p:spPr>
      </p:sp>
      <p:sp>
        <p:nvSpPr>
          <p:cNvPr id="496643" name="Rectangle 3">
            <a:extLst>
              <a:ext uri="{FF2B5EF4-FFF2-40B4-BE49-F238E27FC236}">
                <a16:creationId xmlns:a16="http://schemas.microsoft.com/office/drawing/2014/main" id="{2EB50D26-B058-4349-957B-A160D278DE6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C1B735-E358-4D79-97A5-5B0BBAD8CC4A}"/>
              </a:ext>
            </a:extLst>
          </p:cNvPr>
          <p:cNvSpPr>
            <a:spLocks noGrp="1" noChangeArrowheads="1"/>
          </p:cNvSpPr>
          <p:nvPr>
            <p:ph type="sldNum" sz="quarter" idx="5"/>
          </p:nvPr>
        </p:nvSpPr>
        <p:spPr>
          <a:ln/>
        </p:spPr>
        <p:txBody>
          <a:bodyPr/>
          <a:lstStyle/>
          <a:p>
            <a:fld id="{141458A0-F6A4-447C-B739-7AB4E7EFDA12}" type="slidenum">
              <a:rPr lang="en-US" altLang="en-US"/>
              <a:pPr/>
              <a:t>37</a:t>
            </a:fld>
            <a:endParaRPr lang="en-US" altLang="en-US"/>
          </a:p>
        </p:txBody>
      </p:sp>
      <p:sp>
        <p:nvSpPr>
          <p:cNvPr id="498690" name="Rectangle 2">
            <a:extLst>
              <a:ext uri="{FF2B5EF4-FFF2-40B4-BE49-F238E27FC236}">
                <a16:creationId xmlns:a16="http://schemas.microsoft.com/office/drawing/2014/main" id="{26C76235-0E7C-41DB-9965-B0BFB7F9E49D}"/>
              </a:ext>
            </a:extLst>
          </p:cNvPr>
          <p:cNvSpPr>
            <a:spLocks noGrp="1" noRot="1" noChangeAspect="1" noChangeArrowheads="1" noTextEdit="1"/>
          </p:cNvSpPr>
          <p:nvPr>
            <p:ph type="sldImg"/>
          </p:nvPr>
        </p:nvSpPr>
        <p:spPr>
          <a:ln/>
        </p:spPr>
      </p:sp>
      <p:sp>
        <p:nvSpPr>
          <p:cNvPr id="498691" name="Rectangle 3">
            <a:extLst>
              <a:ext uri="{FF2B5EF4-FFF2-40B4-BE49-F238E27FC236}">
                <a16:creationId xmlns:a16="http://schemas.microsoft.com/office/drawing/2014/main" id="{295E11A5-D976-4D45-B99D-305F3E68DEE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039624-11AD-4FF2-B9B9-BF50603F92BC}"/>
              </a:ext>
            </a:extLst>
          </p:cNvPr>
          <p:cNvSpPr>
            <a:spLocks noGrp="1" noChangeArrowheads="1"/>
          </p:cNvSpPr>
          <p:nvPr>
            <p:ph type="sldNum" sz="quarter" idx="5"/>
          </p:nvPr>
        </p:nvSpPr>
        <p:spPr>
          <a:ln/>
        </p:spPr>
        <p:txBody>
          <a:bodyPr/>
          <a:lstStyle/>
          <a:p>
            <a:fld id="{09EF60C9-54D8-4E49-B177-15FB236C8FAB}" type="slidenum">
              <a:rPr lang="en-US" altLang="en-US"/>
              <a:pPr/>
              <a:t>6</a:t>
            </a:fld>
            <a:endParaRPr lang="en-US" altLang="en-US"/>
          </a:p>
        </p:txBody>
      </p:sp>
      <p:sp>
        <p:nvSpPr>
          <p:cNvPr id="461826" name="Rectangle 2">
            <a:extLst>
              <a:ext uri="{FF2B5EF4-FFF2-40B4-BE49-F238E27FC236}">
                <a16:creationId xmlns:a16="http://schemas.microsoft.com/office/drawing/2014/main" id="{FC0D685F-EF9F-49A4-B013-FBA7AC050D9D}"/>
              </a:ext>
            </a:extLst>
          </p:cNvPr>
          <p:cNvSpPr>
            <a:spLocks noGrp="1" noRot="1" noChangeAspect="1" noChangeArrowheads="1" noTextEdit="1"/>
          </p:cNvSpPr>
          <p:nvPr>
            <p:ph type="sldImg"/>
          </p:nvPr>
        </p:nvSpPr>
        <p:spPr>
          <a:ln/>
        </p:spPr>
      </p:sp>
      <p:sp>
        <p:nvSpPr>
          <p:cNvPr id="461827" name="Rectangle 3">
            <a:extLst>
              <a:ext uri="{FF2B5EF4-FFF2-40B4-BE49-F238E27FC236}">
                <a16:creationId xmlns:a16="http://schemas.microsoft.com/office/drawing/2014/main" id="{78B9A343-8306-44F1-8ABC-8AE381BADC3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360757-A8AA-43CE-8F18-11DA6B656E94}"/>
              </a:ext>
            </a:extLst>
          </p:cNvPr>
          <p:cNvSpPr>
            <a:spLocks noGrp="1" noChangeArrowheads="1"/>
          </p:cNvSpPr>
          <p:nvPr>
            <p:ph type="sldNum" sz="quarter" idx="5"/>
          </p:nvPr>
        </p:nvSpPr>
        <p:spPr>
          <a:ln/>
        </p:spPr>
        <p:txBody>
          <a:bodyPr/>
          <a:lstStyle/>
          <a:p>
            <a:fld id="{A2FA643A-BB0B-469B-A947-F38F067805FF}" type="slidenum">
              <a:rPr lang="en-US" altLang="en-US"/>
              <a:pPr/>
              <a:t>38</a:t>
            </a:fld>
            <a:endParaRPr lang="en-US" altLang="en-US"/>
          </a:p>
        </p:txBody>
      </p:sp>
      <p:sp>
        <p:nvSpPr>
          <p:cNvPr id="500738" name="Rectangle 2">
            <a:extLst>
              <a:ext uri="{FF2B5EF4-FFF2-40B4-BE49-F238E27FC236}">
                <a16:creationId xmlns:a16="http://schemas.microsoft.com/office/drawing/2014/main" id="{6F349F12-BF0D-4B4A-B71D-A2B47B4A3C6B}"/>
              </a:ext>
            </a:extLst>
          </p:cNvPr>
          <p:cNvSpPr>
            <a:spLocks noGrp="1" noRot="1" noChangeAspect="1" noChangeArrowheads="1" noTextEdit="1"/>
          </p:cNvSpPr>
          <p:nvPr>
            <p:ph type="sldImg"/>
          </p:nvPr>
        </p:nvSpPr>
        <p:spPr>
          <a:ln/>
        </p:spPr>
      </p:sp>
      <p:sp>
        <p:nvSpPr>
          <p:cNvPr id="500739" name="Rectangle 3">
            <a:extLst>
              <a:ext uri="{FF2B5EF4-FFF2-40B4-BE49-F238E27FC236}">
                <a16:creationId xmlns:a16="http://schemas.microsoft.com/office/drawing/2014/main" id="{9C553F32-B57B-48D3-994F-05D5813D6AC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924090-6418-4CB1-8FFE-67B0B3A0A6F8}"/>
              </a:ext>
            </a:extLst>
          </p:cNvPr>
          <p:cNvSpPr>
            <a:spLocks noGrp="1" noChangeArrowheads="1"/>
          </p:cNvSpPr>
          <p:nvPr>
            <p:ph type="sldNum" sz="quarter" idx="5"/>
          </p:nvPr>
        </p:nvSpPr>
        <p:spPr>
          <a:ln/>
        </p:spPr>
        <p:txBody>
          <a:bodyPr/>
          <a:lstStyle/>
          <a:p>
            <a:fld id="{EE3793D5-A694-4973-AE50-D11FAFD0C2B0}" type="slidenum">
              <a:rPr lang="en-US" altLang="en-US"/>
              <a:pPr/>
              <a:t>39</a:t>
            </a:fld>
            <a:endParaRPr lang="en-US" altLang="en-US"/>
          </a:p>
        </p:txBody>
      </p:sp>
      <p:sp>
        <p:nvSpPr>
          <p:cNvPr id="502786" name="Rectangle 2">
            <a:extLst>
              <a:ext uri="{FF2B5EF4-FFF2-40B4-BE49-F238E27FC236}">
                <a16:creationId xmlns:a16="http://schemas.microsoft.com/office/drawing/2014/main" id="{47F8D1D2-95A9-4353-9C74-1236B45489EC}"/>
              </a:ext>
            </a:extLst>
          </p:cNvPr>
          <p:cNvSpPr>
            <a:spLocks noGrp="1" noRot="1" noChangeAspect="1" noChangeArrowheads="1" noTextEdit="1"/>
          </p:cNvSpPr>
          <p:nvPr>
            <p:ph type="sldImg"/>
          </p:nvPr>
        </p:nvSpPr>
        <p:spPr>
          <a:ln/>
        </p:spPr>
      </p:sp>
      <p:sp>
        <p:nvSpPr>
          <p:cNvPr id="502787" name="Rectangle 3">
            <a:extLst>
              <a:ext uri="{FF2B5EF4-FFF2-40B4-BE49-F238E27FC236}">
                <a16:creationId xmlns:a16="http://schemas.microsoft.com/office/drawing/2014/main" id="{E6657575-A463-4C7A-B036-3D42A51D66C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F3DE06C-7C95-4384-80E8-A68BD41EEAED}"/>
              </a:ext>
            </a:extLst>
          </p:cNvPr>
          <p:cNvSpPr>
            <a:spLocks noGrp="1" noChangeArrowheads="1"/>
          </p:cNvSpPr>
          <p:nvPr>
            <p:ph type="sldNum" sz="quarter" idx="5"/>
          </p:nvPr>
        </p:nvSpPr>
        <p:spPr>
          <a:ln/>
        </p:spPr>
        <p:txBody>
          <a:bodyPr/>
          <a:lstStyle/>
          <a:p>
            <a:fld id="{5471A025-C9C4-41F4-A7FA-D666CCA671D2}" type="slidenum">
              <a:rPr lang="en-US" altLang="en-US"/>
              <a:pPr/>
              <a:t>41</a:t>
            </a:fld>
            <a:endParaRPr lang="en-US" altLang="en-US"/>
          </a:p>
        </p:txBody>
      </p:sp>
      <p:sp>
        <p:nvSpPr>
          <p:cNvPr id="513026" name="Rectangle 2">
            <a:extLst>
              <a:ext uri="{FF2B5EF4-FFF2-40B4-BE49-F238E27FC236}">
                <a16:creationId xmlns:a16="http://schemas.microsoft.com/office/drawing/2014/main" id="{A91C6779-77D0-405B-A18D-83814243D1F9}"/>
              </a:ext>
            </a:extLst>
          </p:cNvPr>
          <p:cNvSpPr>
            <a:spLocks noGrp="1" noRot="1" noChangeAspect="1" noChangeArrowheads="1" noTextEdit="1"/>
          </p:cNvSpPr>
          <p:nvPr>
            <p:ph type="sldImg"/>
          </p:nvPr>
        </p:nvSpPr>
        <p:spPr>
          <a:ln/>
        </p:spPr>
      </p:sp>
      <p:sp>
        <p:nvSpPr>
          <p:cNvPr id="513027" name="Rectangle 3">
            <a:extLst>
              <a:ext uri="{FF2B5EF4-FFF2-40B4-BE49-F238E27FC236}">
                <a16:creationId xmlns:a16="http://schemas.microsoft.com/office/drawing/2014/main" id="{EC42C7DA-3D60-4B56-893B-963BF9CF28B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C9B6EB-411D-43E0-A397-97426C331F87}"/>
              </a:ext>
            </a:extLst>
          </p:cNvPr>
          <p:cNvSpPr>
            <a:spLocks noGrp="1" noChangeArrowheads="1"/>
          </p:cNvSpPr>
          <p:nvPr>
            <p:ph type="sldNum" sz="quarter" idx="5"/>
          </p:nvPr>
        </p:nvSpPr>
        <p:spPr>
          <a:ln/>
        </p:spPr>
        <p:txBody>
          <a:bodyPr/>
          <a:lstStyle/>
          <a:p>
            <a:fld id="{4E19DD59-D584-418B-B269-B1A27209E780}" type="slidenum">
              <a:rPr lang="en-US" altLang="en-US"/>
              <a:pPr/>
              <a:t>42</a:t>
            </a:fld>
            <a:endParaRPr lang="en-US" altLang="en-US"/>
          </a:p>
        </p:txBody>
      </p:sp>
      <p:sp>
        <p:nvSpPr>
          <p:cNvPr id="519170" name="Rectangle 2">
            <a:extLst>
              <a:ext uri="{FF2B5EF4-FFF2-40B4-BE49-F238E27FC236}">
                <a16:creationId xmlns:a16="http://schemas.microsoft.com/office/drawing/2014/main" id="{6E42EB67-85B2-48E4-9AD2-41E04C1C7A9D}"/>
              </a:ext>
            </a:extLst>
          </p:cNvPr>
          <p:cNvSpPr>
            <a:spLocks noGrp="1" noRot="1" noChangeAspect="1" noChangeArrowheads="1" noTextEdit="1"/>
          </p:cNvSpPr>
          <p:nvPr>
            <p:ph type="sldImg"/>
          </p:nvPr>
        </p:nvSpPr>
        <p:spPr>
          <a:ln/>
        </p:spPr>
      </p:sp>
      <p:sp>
        <p:nvSpPr>
          <p:cNvPr id="519171" name="Rectangle 3">
            <a:extLst>
              <a:ext uri="{FF2B5EF4-FFF2-40B4-BE49-F238E27FC236}">
                <a16:creationId xmlns:a16="http://schemas.microsoft.com/office/drawing/2014/main" id="{45A324EE-2C8C-43F7-AF8D-62780F66858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C9B6EB-411D-43E0-A397-97426C331F87}"/>
              </a:ext>
            </a:extLst>
          </p:cNvPr>
          <p:cNvSpPr>
            <a:spLocks noGrp="1" noChangeArrowheads="1"/>
          </p:cNvSpPr>
          <p:nvPr>
            <p:ph type="sldNum" sz="quarter" idx="5"/>
          </p:nvPr>
        </p:nvSpPr>
        <p:spPr>
          <a:ln/>
        </p:spPr>
        <p:txBody>
          <a:bodyPr/>
          <a:lstStyle/>
          <a:p>
            <a:fld id="{4E19DD59-D584-418B-B269-B1A27209E780}" type="slidenum">
              <a:rPr lang="en-US" altLang="en-US"/>
              <a:pPr/>
              <a:t>43</a:t>
            </a:fld>
            <a:endParaRPr lang="en-US" altLang="en-US"/>
          </a:p>
        </p:txBody>
      </p:sp>
      <p:sp>
        <p:nvSpPr>
          <p:cNvPr id="519170" name="Rectangle 2">
            <a:extLst>
              <a:ext uri="{FF2B5EF4-FFF2-40B4-BE49-F238E27FC236}">
                <a16:creationId xmlns:a16="http://schemas.microsoft.com/office/drawing/2014/main" id="{6E42EB67-85B2-48E4-9AD2-41E04C1C7A9D}"/>
              </a:ext>
            </a:extLst>
          </p:cNvPr>
          <p:cNvSpPr>
            <a:spLocks noGrp="1" noRot="1" noChangeAspect="1" noChangeArrowheads="1" noTextEdit="1"/>
          </p:cNvSpPr>
          <p:nvPr>
            <p:ph type="sldImg"/>
          </p:nvPr>
        </p:nvSpPr>
        <p:spPr>
          <a:ln/>
        </p:spPr>
      </p:sp>
      <p:sp>
        <p:nvSpPr>
          <p:cNvPr id="519171" name="Rectangle 3">
            <a:extLst>
              <a:ext uri="{FF2B5EF4-FFF2-40B4-BE49-F238E27FC236}">
                <a16:creationId xmlns:a16="http://schemas.microsoft.com/office/drawing/2014/main" id="{45A324EE-2C8C-43F7-AF8D-62780F668581}"/>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32913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7C5333-0A27-45DC-90C5-A454153D10FC}"/>
              </a:ext>
            </a:extLst>
          </p:cNvPr>
          <p:cNvSpPr>
            <a:spLocks noGrp="1" noChangeArrowheads="1"/>
          </p:cNvSpPr>
          <p:nvPr>
            <p:ph type="sldNum" sz="quarter" idx="5"/>
          </p:nvPr>
        </p:nvSpPr>
        <p:spPr>
          <a:ln/>
        </p:spPr>
        <p:txBody>
          <a:bodyPr/>
          <a:lstStyle/>
          <a:p>
            <a:fld id="{1772F602-6926-4AD1-97B4-C2165BAA83AE}" type="slidenum">
              <a:rPr lang="en-US" altLang="en-US"/>
              <a:pPr/>
              <a:t>46</a:t>
            </a:fld>
            <a:endParaRPr lang="en-US" altLang="en-US"/>
          </a:p>
        </p:txBody>
      </p:sp>
      <p:sp>
        <p:nvSpPr>
          <p:cNvPr id="521218" name="Rectangle 2">
            <a:extLst>
              <a:ext uri="{FF2B5EF4-FFF2-40B4-BE49-F238E27FC236}">
                <a16:creationId xmlns:a16="http://schemas.microsoft.com/office/drawing/2014/main" id="{1DE42856-42A2-468F-AEDE-68E8449446EE}"/>
              </a:ext>
            </a:extLst>
          </p:cNvPr>
          <p:cNvSpPr>
            <a:spLocks noGrp="1" noRot="1" noChangeAspect="1" noChangeArrowheads="1" noTextEdit="1"/>
          </p:cNvSpPr>
          <p:nvPr>
            <p:ph type="sldImg"/>
          </p:nvPr>
        </p:nvSpPr>
        <p:spPr>
          <a:ln/>
        </p:spPr>
      </p:sp>
      <p:sp>
        <p:nvSpPr>
          <p:cNvPr id="521219" name="Rectangle 3">
            <a:extLst>
              <a:ext uri="{FF2B5EF4-FFF2-40B4-BE49-F238E27FC236}">
                <a16:creationId xmlns:a16="http://schemas.microsoft.com/office/drawing/2014/main" id="{FEF6BA29-F023-405B-9CD8-A96F881B42E9}"/>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7C5333-0A27-45DC-90C5-A454153D10FC}"/>
              </a:ext>
            </a:extLst>
          </p:cNvPr>
          <p:cNvSpPr>
            <a:spLocks noGrp="1" noChangeArrowheads="1"/>
          </p:cNvSpPr>
          <p:nvPr>
            <p:ph type="sldNum" sz="quarter" idx="5"/>
          </p:nvPr>
        </p:nvSpPr>
        <p:spPr>
          <a:ln/>
        </p:spPr>
        <p:txBody>
          <a:bodyPr/>
          <a:lstStyle/>
          <a:p>
            <a:fld id="{1772F602-6926-4AD1-97B4-C2165BAA83AE}" type="slidenum">
              <a:rPr lang="en-US" altLang="en-US"/>
              <a:pPr/>
              <a:t>47</a:t>
            </a:fld>
            <a:endParaRPr lang="en-US" altLang="en-US"/>
          </a:p>
        </p:txBody>
      </p:sp>
      <p:sp>
        <p:nvSpPr>
          <p:cNvPr id="521218" name="Rectangle 2">
            <a:extLst>
              <a:ext uri="{FF2B5EF4-FFF2-40B4-BE49-F238E27FC236}">
                <a16:creationId xmlns:a16="http://schemas.microsoft.com/office/drawing/2014/main" id="{1DE42856-42A2-468F-AEDE-68E8449446EE}"/>
              </a:ext>
            </a:extLst>
          </p:cNvPr>
          <p:cNvSpPr>
            <a:spLocks noGrp="1" noRot="1" noChangeAspect="1" noChangeArrowheads="1" noTextEdit="1"/>
          </p:cNvSpPr>
          <p:nvPr>
            <p:ph type="sldImg"/>
          </p:nvPr>
        </p:nvSpPr>
        <p:spPr>
          <a:ln/>
        </p:spPr>
      </p:sp>
      <p:sp>
        <p:nvSpPr>
          <p:cNvPr id="521219" name="Rectangle 3">
            <a:extLst>
              <a:ext uri="{FF2B5EF4-FFF2-40B4-BE49-F238E27FC236}">
                <a16:creationId xmlns:a16="http://schemas.microsoft.com/office/drawing/2014/main" id="{FEF6BA29-F023-405B-9CD8-A96F881B42E9}"/>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752659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53EBA6-53F0-40E5-8E3B-D261C18C15E7}"/>
              </a:ext>
            </a:extLst>
          </p:cNvPr>
          <p:cNvSpPr>
            <a:spLocks noGrp="1" noChangeArrowheads="1"/>
          </p:cNvSpPr>
          <p:nvPr>
            <p:ph type="sldNum" sz="quarter" idx="5"/>
          </p:nvPr>
        </p:nvSpPr>
        <p:spPr>
          <a:ln/>
        </p:spPr>
        <p:txBody>
          <a:bodyPr/>
          <a:lstStyle/>
          <a:p>
            <a:fld id="{99827297-F530-4B41-AB1E-61E48340381B}" type="slidenum">
              <a:rPr lang="en-US" altLang="en-US"/>
              <a:pPr/>
              <a:t>48</a:t>
            </a:fld>
            <a:endParaRPr lang="en-US" altLang="en-US"/>
          </a:p>
        </p:txBody>
      </p:sp>
      <p:sp>
        <p:nvSpPr>
          <p:cNvPr id="523266" name="Rectangle 2">
            <a:extLst>
              <a:ext uri="{FF2B5EF4-FFF2-40B4-BE49-F238E27FC236}">
                <a16:creationId xmlns:a16="http://schemas.microsoft.com/office/drawing/2014/main" id="{0E14F0C7-8BC0-458D-B6A1-4E3ABEBC82DE}"/>
              </a:ext>
            </a:extLst>
          </p:cNvPr>
          <p:cNvSpPr>
            <a:spLocks noGrp="1" noRot="1" noChangeAspect="1" noChangeArrowheads="1" noTextEdit="1"/>
          </p:cNvSpPr>
          <p:nvPr>
            <p:ph type="sldImg"/>
          </p:nvPr>
        </p:nvSpPr>
        <p:spPr>
          <a:ln/>
        </p:spPr>
      </p:sp>
      <p:sp>
        <p:nvSpPr>
          <p:cNvPr id="523267" name="Rectangle 3">
            <a:extLst>
              <a:ext uri="{FF2B5EF4-FFF2-40B4-BE49-F238E27FC236}">
                <a16:creationId xmlns:a16="http://schemas.microsoft.com/office/drawing/2014/main" id="{C6BC61B5-AD13-4643-AC0A-A4D46B0E45C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7FBBDA-5A1D-481B-B714-11349BC4EE6E}"/>
              </a:ext>
            </a:extLst>
          </p:cNvPr>
          <p:cNvSpPr>
            <a:spLocks noGrp="1" noChangeArrowheads="1"/>
          </p:cNvSpPr>
          <p:nvPr>
            <p:ph type="sldNum" sz="quarter" idx="5"/>
          </p:nvPr>
        </p:nvSpPr>
        <p:spPr>
          <a:ln/>
        </p:spPr>
        <p:txBody>
          <a:bodyPr/>
          <a:lstStyle/>
          <a:p>
            <a:fld id="{264E6FD9-66A0-4E98-BC87-04ACB1CD3DAB}" type="slidenum">
              <a:rPr lang="en-US" altLang="en-US"/>
              <a:pPr/>
              <a:t>51</a:t>
            </a:fld>
            <a:endParaRPr lang="en-US" altLang="en-US"/>
          </a:p>
        </p:txBody>
      </p:sp>
      <p:sp>
        <p:nvSpPr>
          <p:cNvPr id="529410" name="Rectangle 2">
            <a:extLst>
              <a:ext uri="{FF2B5EF4-FFF2-40B4-BE49-F238E27FC236}">
                <a16:creationId xmlns:a16="http://schemas.microsoft.com/office/drawing/2014/main" id="{A4574742-E4BD-4818-AE2C-EF2F07F2EA37}"/>
              </a:ext>
            </a:extLst>
          </p:cNvPr>
          <p:cNvSpPr>
            <a:spLocks noGrp="1" noRot="1" noChangeAspect="1" noChangeArrowheads="1" noTextEdit="1"/>
          </p:cNvSpPr>
          <p:nvPr>
            <p:ph type="sldImg"/>
          </p:nvPr>
        </p:nvSpPr>
        <p:spPr>
          <a:ln/>
        </p:spPr>
      </p:sp>
      <p:sp>
        <p:nvSpPr>
          <p:cNvPr id="529411" name="Rectangle 3">
            <a:extLst>
              <a:ext uri="{FF2B5EF4-FFF2-40B4-BE49-F238E27FC236}">
                <a16:creationId xmlns:a16="http://schemas.microsoft.com/office/drawing/2014/main" id="{9E934768-49AE-4B9A-B978-5469CB3B9F5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007FFF-8F73-4F3B-A790-F62582EF9DAD}"/>
              </a:ext>
            </a:extLst>
          </p:cNvPr>
          <p:cNvSpPr>
            <a:spLocks noGrp="1" noChangeArrowheads="1"/>
          </p:cNvSpPr>
          <p:nvPr>
            <p:ph type="sldNum" sz="quarter" idx="5"/>
          </p:nvPr>
        </p:nvSpPr>
        <p:spPr>
          <a:ln/>
        </p:spPr>
        <p:txBody>
          <a:bodyPr/>
          <a:lstStyle/>
          <a:p>
            <a:fld id="{336CAC9A-1565-419F-BD21-6A715469E04D}" type="slidenum">
              <a:rPr lang="en-US" altLang="en-US"/>
              <a:pPr/>
              <a:t>53</a:t>
            </a:fld>
            <a:endParaRPr lang="en-US" altLang="en-US"/>
          </a:p>
        </p:txBody>
      </p:sp>
      <p:sp>
        <p:nvSpPr>
          <p:cNvPr id="531458" name="Rectangle 2">
            <a:extLst>
              <a:ext uri="{FF2B5EF4-FFF2-40B4-BE49-F238E27FC236}">
                <a16:creationId xmlns:a16="http://schemas.microsoft.com/office/drawing/2014/main" id="{47DE0C86-679B-49B1-B29D-C5BB93ED6655}"/>
              </a:ext>
            </a:extLst>
          </p:cNvPr>
          <p:cNvSpPr>
            <a:spLocks noGrp="1" noRot="1" noChangeAspect="1" noChangeArrowheads="1" noTextEdit="1"/>
          </p:cNvSpPr>
          <p:nvPr>
            <p:ph type="sldImg"/>
          </p:nvPr>
        </p:nvSpPr>
        <p:spPr>
          <a:ln/>
        </p:spPr>
      </p:sp>
      <p:sp>
        <p:nvSpPr>
          <p:cNvPr id="531459" name="Rectangle 3">
            <a:extLst>
              <a:ext uri="{FF2B5EF4-FFF2-40B4-BE49-F238E27FC236}">
                <a16:creationId xmlns:a16="http://schemas.microsoft.com/office/drawing/2014/main" id="{AF0C7D4F-69CF-4A5B-B8EC-5BF0F2BD015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00C9E37-95D2-4AE7-9EEC-5212EFD049CD}"/>
              </a:ext>
            </a:extLst>
          </p:cNvPr>
          <p:cNvSpPr>
            <a:spLocks noGrp="1" noChangeArrowheads="1"/>
          </p:cNvSpPr>
          <p:nvPr>
            <p:ph type="sldNum" sz="quarter" idx="5"/>
          </p:nvPr>
        </p:nvSpPr>
        <p:spPr>
          <a:ln/>
        </p:spPr>
        <p:txBody>
          <a:bodyPr/>
          <a:lstStyle/>
          <a:p>
            <a:fld id="{CD5C7190-1EA6-416E-8EFB-DC6DD8DDD275}" type="slidenum">
              <a:rPr lang="en-US" altLang="en-US"/>
              <a:pPr/>
              <a:t>7</a:t>
            </a:fld>
            <a:endParaRPr lang="en-US" altLang="en-US"/>
          </a:p>
        </p:txBody>
      </p:sp>
      <p:sp>
        <p:nvSpPr>
          <p:cNvPr id="463874" name="Rectangle 2">
            <a:extLst>
              <a:ext uri="{FF2B5EF4-FFF2-40B4-BE49-F238E27FC236}">
                <a16:creationId xmlns:a16="http://schemas.microsoft.com/office/drawing/2014/main" id="{87758A53-F6F9-4BF0-B60A-702770EBB715}"/>
              </a:ext>
            </a:extLst>
          </p:cNvPr>
          <p:cNvSpPr>
            <a:spLocks noGrp="1" noRot="1" noChangeAspect="1" noChangeArrowheads="1" noTextEdit="1"/>
          </p:cNvSpPr>
          <p:nvPr>
            <p:ph type="sldImg"/>
          </p:nvPr>
        </p:nvSpPr>
        <p:spPr>
          <a:ln/>
        </p:spPr>
      </p:sp>
      <p:sp>
        <p:nvSpPr>
          <p:cNvPr id="463875" name="Rectangle 3">
            <a:extLst>
              <a:ext uri="{FF2B5EF4-FFF2-40B4-BE49-F238E27FC236}">
                <a16:creationId xmlns:a16="http://schemas.microsoft.com/office/drawing/2014/main" id="{760A9F3D-084D-4A21-B7F6-3B157D94E47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2C5921-7063-4DD4-A148-06D6B19F0029}"/>
              </a:ext>
            </a:extLst>
          </p:cNvPr>
          <p:cNvSpPr>
            <a:spLocks noGrp="1" noChangeArrowheads="1"/>
          </p:cNvSpPr>
          <p:nvPr>
            <p:ph type="sldNum" sz="quarter" idx="5"/>
          </p:nvPr>
        </p:nvSpPr>
        <p:spPr>
          <a:ln/>
        </p:spPr>
        <p:txBody>
          <a:bodyPr/>
          <a:lstStyle/>
          <a:p>
            <a:fld id="{E334FA60-A4F8-4461-A01C-C5256E1CEB7A}" type="slidenum">
              <a:rPr lang="en-US" altLang="en-US"/>
              <a:pPr/>
              <a:t>54</a:t>
            </a:fld>
            <a:endParaRPr lang="en-US" altLang="en-US"/>
          </a:p>
        </p:txBody>
      </p:sp>
      <p:sp>
        <p:nvSpPr>
          <p:cNvPr id="533506" name="Rectangle 2">
            <a:extLst>
              <a:ext uri="{FF2B5EF4-FFF2-40B4-BE49-F238E27FC236}">
                <a16:creationId xmlns:a16="http://schemas.microsoft.com/office/drawing/2014/main" id="{087C9B3E-06D3-4E88-9377-12DCF2FBF681}"/>
              </a:ext>
            </a:extLst>
          </p:cNvPr>
          <p:cNvSpPr>
            <a:spLocks noGrp="1" noRot="1" noChangeAspect="1" noChangeArrowheads="1" noTextEdit="1"/>
          </p:cNvSpPr>
          <p:nvPr>
            <p:ph type="sldImg"/>
          </p:nvPr>
        </p:nvSpPr>
        <p:spPr>
          <a:ln/>
        </p:spPr>
      </p:sp>
      <p:sp>
        <p:nvSpPr>
          <p:cNvPr id="533507" name="Rectangle 3">
            <a:extLst>
              <a:ext uri="{FF2B5EF4-FFF2-40B4-BE49-F238E27FC236}">
                <a16:creationId xmlns:a16="http://schemas.microsoft.com/office/drawing/2014/main" id="{29289A8E-A4A0-441E-BCBC-2ACF67BE6362}"/>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2C5921-7063-4DD4-A148-06D6B19F0029}"/>
              </a:ext>
            </a:extLst>
          </p:cNvPr>
          <p:cNvSpPr>
            <a:spLocks noGrp="1" noChangeArrowheads="1"/>
          </p:cNvSpPr>
          <p:nvPr>
            <p:ph type="sldNum" sz="quarter" idx="5"/>
          </p:nvPr>
        </p:nvSpPr>
        <p:spPr>
          <a:ln/>
        </p:spPr>
        <p:txBody>
          <a:bodyPr/>
          <a:lstStyle/>
          <a:p>
            <a:fld id="{E334FA60-A4F8-4461-A01C-C5256E1CEB7A}" type="slidenum">
              <a:rPr lang="en-US" altLang="en-US"/>
              <a:pPr/>
              <a:t>55</a:t>
            </a:fld>
            <a:endParaRPr lang="en-US" altLang="en-US"/>
          </a:p>
        </p:txBody>
      </p:sp>
      <p:sp>
        <p:nvSpPr>
          <p:cNvPr id="533506" name="Rectangle 2">
            <a:extLst>
              <a:ext uri="{FF2B5EF4-FFF2-40B4-BE49-F238E27FC236}">
                <a16:creationId xmlns:a16="http://schemas.microsoft.com/office/drawing/2014/main" id="{087C9B3E-06D3-4E88-9377-12DCF2FBF681}"/>
              </a:ext>
            </a:extLst>
          </p:cNvPr>
          <p:cNvSpPr>
            <a:spLocks noGrp="1" noRot="1" noChangeAspect="1" noChangeArrowheads="1" noTextEdit="1"/>
          </p:cNvSpPr>
          <p:nvPr>
            <p:ph type="sldImg"/>
          </p:nvPr>
        </p:nvSpPr>
        <p:spPr>
          <a:ln/>
        </p:spPr>
      </p:sp>
      <p:sp>
        <p:nvSpPr>
          <p:cNvPr id="533507" name="Rectangle 3">
            <a:extLst>
              <a:ext uri="{FF2B5EF4-FFF2-40B4-BE49-F238E27FC236}">
                <a16:creationId xmlns:a16="http://schemas.microsoft.com/office/drawing/2014/main" id="{29289A8E-A4A0-441E-BCBC-2ACF67BE6362}"/>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76266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AC71D5-9080-4A36-A36A-7CE2ACCD3C7F}"/>
              </a:ext>
            </a:extLst>
          </p:cNvPr>
          <p:cNvSpPr>
            <a:spLocks noGrp="1" noChangeArrowheads="1"/>
          </p:cNvSpPr>
          <p:nvPr>
            <p:ph type="sldNum" sz="quarter" idx="5"/>
          </p:nvPr>
        </p:nvSpPr>
        <p:spPr>
          <a:ln/>
        </p:spPr>
        <p:txBody>
          <a:bodyPr/>
          <a:lstStyle/>
          <a:p>
            <a:fld id="{F042413B-99CC-4A83-9732-1DF4EDC7A1F7}" type="slidenum">
              <a:rPr lang="en-US" altLang="en-US"/>
              <a:pPr/>
              <a:t>56</a:t>
            </a:fld>
            <a:endParaRPr lang="en-US" altLang="en-US"/>
          </a:p>
        </p:txBody>
      </p:sp>
      <p:sp>
        <p:nvSpPr>
          <p:cNvPr id="535554" name="Rectangle 2">
            <a:extLst>
              <a:ext uri="{FF2B5EF4-FFF2-40B4-BE49-F238E27FC236}">
                <a16:creationId xmlns:a16="http://schemas.microsoft.com/office/drawing/2014/main" id="{B1ECBF2B-CED6-4932-87D2-92F628BA8704}"/>
              </a:ext>
            </a:extLst>
          </p:cNvPr>
          <p:cNvSpPr>
            <a:spLocks noGrp="1" noRot="1" noChangeAspect="1" noChangeArrowheads="1" noTextEdit="1"/>
          </p:cNvSpPr>
          <p:nvPr>
            <p:ph type="sldImg"/>
          </p:nvPr>
        </p:nvSpPr>
        <p:spPr>
          <a:ln/>
        </p:spPr>
      </p:sp>
      <p:sp>
        <p:nvSpPr>
          <p:cNvPr id="535555" name="Rectangle 3">
            <a:extLst>
              <a:ext uri="{FF2B5EF4-FFF2-40B4-BE49-F238E27FC236}">
                <a16:creationId xmlns:a16="http://schemas.microsoft.com/office/drawing/2014/main" id="{F545811A-FF3E-4D82-82E6-3A2E2669C64D}"/>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CAF5FA-30E9-4EBB-AD39-EDA0BD1B1633}"/>
              </a:ext>
            </a:extLst>
          </p:cNvPr>
          <p:cNvSpPr>
            <a:spLocks noGrp="1" noChangeArrowheads="1"/>
          </p:cNvSpPr>
          <p:nvPr>
            <p:ph type="sldNum" sz="quarter" idx="5"/>
          </p:nvPr>
        </p:nvSpPr>
        <p:spPr>
          <a:ln/>
        </p:spPr>
        <p:txBody>
          <a:bodyPr/>
          <a:lstStyle/>
          <a:p>
            <a:fld id="{4616313B-E06F-43E1-9990-6B2608F9AA87}" type="slidenum">
              <a:rPr lang="en-US" altLang="en-US"/>
              <a:pPr/>
              <a:t>8</a:t>
            </a:fld>
            <a:endParaRPr lang="en-US" altLang="en-US"/>
          </a:p>
        </p:txBody>
      </p:sp>
      <p:sp>
        <p:nvSpPr>
          <p:cNvPr id="465922" name="Rectangle 2">
            <a:extLst>
              <a:ext uri="{FF2B5EF4-FFF2-40B4-BE49-F238E27FC236}">
                <a16:creationId xmlns:a16="http://schemas.microsoft.com/office/drawing/2014/main" id="{54017EF6-54F7-4F9D-A969-91BECC2DE6E9}"/>
              </a:ext>
            </a:extLst>
          </p:cNvPr>
          <p:cNvSpPr>
            <a:spLocks noGrp="1" noRot="1" noChangeAspect="1" noChangeArrowheads="1" noTextEdit="1"/>
          </p:cNvSpPr>
          <p:nvPr>
            <p:ph type="sldImg"/>
          </p:nvPr>
        </p:nvSpPr>
        <p:spPr>
          <a:ln/>
        </p:spPr>
      </p:sp>
      <p:sp>
        <p:nvSpPr>
          <p:cNvPr id="465923" name="Rectangle 3">
            <a:extLst>
              <a:ext uri="{FF2B5EF4-FFF2-40B4-BE49-F238E27FC236}">
                <a16:creationId xmlns:a16="http://schemas.microsoft.com/office/drawing/2014/main" id="{84CAB18B-388F-4B74-986F-FD1E8E986A7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1A3CD1-FCE4-44C5-A60B-1088C2F0121F}"/>
              </a:ext>
            </a:extLst>
          </p:cNvPr>
          <p:cNvSpPr>
            <a:spLocks noGrp="1" noChangeArrowheads="1"/>
          </p:cNvSpPr>
          <p:nvPr>
            <p:ph type="sldNum" sz="quarter" idx="5"/>
          </p:nvPr>
        </p:nvSpPr>
        <p:spPr>
          <a:ln/>
        </p:spPr>
        <p:txBody>
          <a:bodyPr/>
          <a:lstStyle/>
          <a:p>
            <a:fld id="{834088FA-2273-48D6-A9D8-B9F994828B9E}" type="slidenum">
              <a:rPr lang="en-US" altLang="en-US"/>
              <a:pPr/>
              <a:t>11</a:t>
            </a:fld>
            <a:endParaRPr lang="en-US" altLang="en-US"/>
          </a:p>
        </p:txBody>
      </p:sp>
      <p:sp>
        <p:nvSpPr>
          <p:cNvPr id="467970" name="Rectangle 2">
            <a:extLst>
              <a:ext uri="{FF2B5EF4-FFF2-40B4-BE49-F238E27FC236}">
                <a16:creationId xmlns:a16="http://schemas.microsoft.com/office/drawing/2014/main" id="{C7D1566D-E71A-4D42-999F-31C78A80B2FA}"/>
              </a:ext>
            </a:extLst>
          </p:cNvPr>
          <p:cNvSpPr>
            <a:spLocks noGrp="1" noRot="1" noChangeAspect="1" noChangeArrowheads="1" noTextEdit="1"/>
          </p:cNvSpPr>
          <p:nvPr>
            <p:ph type="sldImg"/>
          </p:nvPr>
        </p:nvSpPr>
        <p:spPr>
          <a:ln/>
        </p:spPr>
      </p:sp>
      <p:sp>
        <p:nvSpPr>
          <p:cNvPr id="467971" name="Rectangle 3">
            <a:extLst>
              <a:ext uri="{FF2B5EF4-FFF2-40B4-BE49-F238E27FC236}">
                <a16:creationId xmlns:a16="http://schemas.microsoft.com/office/drawing/2014/main" id="{CCC7AB63-3942-40AE-A825-C76ED214034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E57938-BB60-44E1-B668-D5411ED316E0}"/>
              </a:ext>
            </a:extLst>
          </p:cNvPr>
          <p:cNvSpPr>
            <a:spLocks noGrp="1" noChangeArrowheads="1"/>
          </p:cNvSpPr>
          <p:nvPr>
            <p:ph type="sldNum" sz="quarter" idx="5"/>
          </p:nvPr>
        </p:nvSpPr>
        <p:spPr>
          <a:ln/>
        </p:spPr>
        <p:txBody>
          <a:bodyPr/>
          <a:lstStyle/>
          <a:p>
            <a:fld id="{84D11248-4268-4FBD-B5D2-7ADDDAA6FD75}" type="slidenum">
              <a:rPr lang="en-US" altLang="en-US"/>
              <a:pPr/>
              <a:t>12</a:t>
            </a:fld>
            <a:endParaRPr lang="en-US" altLang="en-US"/>
          </a:p>
        </p:txBody>
      </p:sp>
      <p:sp>
        <p:nvSpPr>
          <p:cNvPr id="470018" name="Rectangle 2">
            <a:extLst>
              <a:ext uri="{FF2B5EF4-FFF2-40B4-BE49-F238E27FC236}">
                <a16:creationId xmlns:a16="http://schemas.microsoft.com/office/drawing/2014/main" id="{78841737-289C-489F-8271-E7DEFBC2AC4B}"/>
              </a:ext>
            </a:extLst>
          </p:cNvPr>
          <p:cNvSpPr>
            <a:spLocks noGrp="1" noRot="1" noChangeAspect="1" noChangeArrowheads="1" noTextEdit="1"/>
          </p:cNvSpPr>
          <p:nvPr>
            <p:ph type="sldImg"/>
          </p:nvPr>
        </p:nvSpPr>
        <p:spPr>
          <a:ln/>
        </p:spPr>
      </p:sp>
      <p:sp>
        <p:nvSpPr>
          <p:cNvPr id="470019" name="Rectangle 3">
            <a:extLst>
              <a:ext uri="{FF2B5EF4-FFF2-40B4-BE49-F238E27FC236}">
                <a16:creationId xmlns:a16="http://schemas.microsoft.com/office/drawing/2014/main" id="{D6B5A0F4-7D61-46CE-8FDF-79E2F914DDE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6B160E-1F2D-4601-BC4E-4051E8CE2D15}"/>
              </a:ext>
            </a:extLst>
          </p:cNvPr>
          <p:cNvSpPr>
            <a:spLocks noGrp="1" noChangeArrowheads="1"/>
          </p:cNvSpPr>
          <p:nvPr>
            <p:ph type="sldNum" sz="quarter" idx="5"/>
          </p:nvPr>
        </p:nvSpPr>
        <p:spPr>
          <a:ln/>
        </p:spPr>
        <p:txBody>
          <a:bodyPr/>
          <a:lstStyle/>
          <a:p>
            <a:fld id="{C2AEC408-6A6F-4BC0-81C2-F756410C278B}" type="slidenum">
              <a:rPr lang="en-US" altLang="en-US"/>
              <a:pPr/>
              <a:t>14</a:t>
            </a:fld>
            <a:endParaRPr lang="en-US" altLang="en-US"/>
          </a:p>
        </p:txBody>
      </p:sp>
      <p:sp>
        <p:nvSpPr>
          <p:cNvPr id="472066" name="Rectangle 2">
            <a:extLst>
              <a:ext uri="{FF2B5EF4-FFF2-40B4-BE49-F238E27FC236}">
                <a16:creationId xmlns:a16="http://schemas.microsoft.com/office/drawing/2014/main" id="{FC880636-0B0A-4FF0-8E27-089CF787D0D9}"/>
              </a:ext>
            </a:extLst>
          </p:cNvPr>
          <p:cNvSpPr>
            <a:spLocks noGrp="1" noRot="1" noChangeAspect="1" noChangeArrowheads="1" noTextEdit="1"/>
          </p:cNvSpPr>
          <p:nvPr>
            <p:ph type="sldImg"/>
          </p:nvPr>
        </p:nvSpPr>
        <p:spPr>
          <a:ln/>
        </p:spPr>
      </p:sp>
      <p:sp>
        <p:nvSpPr>
          <p:cNvPr id="472067" name="Rectangle 3">
            <a:extLst>
              <a:ext uri="{FF2B5EF4-FFF2-40B4-BE49-F238E27FC236}">
                <a16:creationId xmlns:a16="http://schemas.microsoft.com/office/drawing/2014/main" id="{80365367-8F75-48A6-A454-2D14764B0A1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6B160E-1F2D-4601-BC4E-4051E8CE2D15}"/>
              </a:ext>
            </a:extLst>
          </p:cNvPr>
          <p:cNvSpPr>
            <a:spLocks noGrp="1" noChangeArrowheads="1"/>
          </p:cNvSpPr>
          <p:nvPr>
            <p:ph type="sldNum" sz="quarter" idx="5"/>
          </p:nvPr>
        </p:nvSpPr>
        <p:spPr>
          <a:ln/>
        </p:spPr>
        <p:txBody>
          <a:bodyPr/>
          <a:lstStyle/>
          <a:p>
            <a:fld id="{C2AEC408-6A6F-4BC0-81C2-F756410C278B}" type="slidenum">
              <a:rPr lang="en-US" altLang="en-US"/>
              <a:pPr/>
              <a:t>15</a:t>
            </a:fld>
            <a:endParaRPr lang="en-US" altLang="en-US"/>
          </a:p>
        </p:txBody>
      </p:sp>
      <p:sp>
        <p:nvSpPr>
          <p:cNvPr id="472066" name="Rectangle 2">
            <a:extLst>
              <a:ext uri="{FF2B5EF4-FFF2-40B4-BE49-F238E27FC236}">
                <a16:creationId xmlns:a16="http://schemas.microsoft.com/office/drawing/2014/main" id="{FC880636-0B0A-4FF0-8E27-089CF787D0D9}"/>
              </a:ext>
            </a:extLst>
          </p:cNvPr>
          <p:cNvSpPr>
            <a:spLocks noGrp="1" noRot="1" noChangeAspect="1" noChangeArrowheads="1" noTextEdit="1"/>
          </p:cNvSpPr>
          <p:nvPr>
            <p:ph type="sldImg"/>
          </p:nvPr>
        </p:nvSpPr>
        <p:spPr>
          <a:ln/>
        </p:spPr>
      </p:sp>
      <p:sp>
        <p:nvSpPr>
          <p:cNvPr id="472067" name="Rectangle 3">
            <a:extLst>
              <a:ext uri="{FF2B5EF4-FFF2-40B4-BE49-F238E27FC236}">
                <a16:creationId xmlns:a16="http://schemas.microsoft.com/office/drawing/2014/main" id="{80365367-8F75-48A6-A454-2D14764B0A10}"/>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166304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6B160E-1F2D-4601-BC4E-4051E8CE2D15}"/>
              </a:ext>
            </a:extLst>
          </p:cNvPr>
          <p:cNvSpPr>
            <a:spLocks noGrp="1" noChangeArrowheads="1"/>
          </p:cNvSpPr>
          <p:nvPr>
            <p:ph type="sldNum" sz="quarter" idx="5"/>
          </p:nvPr>
        </p:nvSpPr>
        <p:spPr>
          <a:ln/>
        </p:spPr>
        <p:txBody>
          <a:bodyPr/>
          <a:lstStyle/>
          <a:p>
            <a:fld id="{C2AEC408-6A6F-4BC0-81C2-F756410C278B}" type="slidenum">
              <a:rPr lang="en-US" altLang="en-US"/>
              <a:pPr/>
              <a:t>16</a:t>
            </a:fld>
            <a:endParaRPr lang="en-US" altLang="en-US"/>
          </a:p>
        </p:txBody>
      </p:sp>
      <p:sp>
        <p:nvSpPr>
          <p:cNvPr id="472066" name="Rectangle 2">
            <a:extLst>
              <a:ext uri="{FF2B5EF4-FFF2-40B4-BE49-F238E27FC236}">
                <a16:creationId xmlns:a16="http://schemas.microsoft.com/office/drawing/2014/main" id="{FC880636-0B0A-4FF0-8E27-089CF787D0D9}"/>
              </a:ext>
            </a:extLst>
          </p:cNvPr>
          <p:cNvSpPr>
            <a:spLocks noGrp="1" noRot="1" noChangeAspect="1" noChangeArrowheads="1" noTextEdit="1"/>
          </p:cNvSpPr>
          <p:nvPr>
            <p:ph type="sldImg"/>
          </p:nvPr>
        </p:nvSpPr>
        <p:spPr>
          <a:ln/>
        </p:spPr>
      </p:sp>
      <p:sp>
        <p:nvSpPr>
          <p:cNvPr id="472067" name="Rectangle 3">
            <a:extLst>
              <a:ext uri="{FF2B5EF4-FFF2-40B4-BE49-F238E27FC236}">
                <a16:creationId xmlns:a16="http://schemas.microsoft.com/office/drawing/2014/main" id="{80365367-8F75-48A6-A454-2D14764B0A10}"/>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290537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6/27/2022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800"/>
            </a:lvl1pPr>
            <a:lvl2pPr>
              <a:defRPr sz="2400"/>
            </a:lvl2pPr>
            <a:lvl3pPr>
              <a:defRPr sz="20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6/27/2022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6/27/2022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6/27/2022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dirty="0"/>
              <a:t>Chapter 8 – Specialized Cloud Mechanisms</a:t>
            </a:r>
          </a:p>
          <a:p>
            <a:pPr algn="ctr"/>
            <a:endParaRPr lang="en-US" dirty="0"/>
          </a:p>
          <a:p>
            <a:endParaRPr lang="en-US" dirty="0"/>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9C23-D13B-4962-9889-420BD53ACA02}"/>
              </a:ext>
            </a:extLst>
          </p:cNvPr>
          <p:cNvSpPr>
            <a:spLocks noGrp="1"/>
          </p:cNvSpPr>
          <p:nvPr>
            <p:ph type="title"/>
          </p:nvPr>
        </p:nvSpPr>
        <p:spPr/>
        <p:txBody>
          <a:bodyPr>
            <a:normAutofit fontScale="90000"/>
          </a:bodyPr>
          <a:lstStyle/>
          <a:p>
            <a:pPr algn="ctr"/>
            <a:r>
              <a:rPr lang="en-US" dirty="0"/>
              <a:t>8.2. Load Balancer</a:t>
            </a:r>
          </a:p>
        </p:txBody>
      </p:sp>
      <p:sp>
        <p:nvSpPr>
          <p:cNvPr id="3" name="Content Placeholder 2">
            <a:extLst>
              <a:ext uri="{FF2B5EF4-FFF2-40B4-BE49-F238E27FC236}">
                <a16:creationId xmlns:a16="http://schemas.microsoft.com/office/drawing/2014/main" id="{5E7E7345-C81F-4E05-BE0F-A9B3F3F700FB}"/>
              </a:ext>
            </a:extLst>
          </p:cNvPr>
          <p:cNvSpPr>
            <a:spLocks noGrp="1"/>
          </p:cNvSpPr>
          <p:nvPr>
            <p:ph idx="1"/>
          </p:nvPr>
        </p:nvSpPr>
        <p:spPr>
          <a:xfrm>
            <a:off x="259492" y="1075039"/>
            <a:ext cx="11652421" cy="5289666"/>
          </a:xfrm>
        </p:spPr>
        <p:txBody>
          <a:bodyPr>
            <a:normAutofit fontScale="85000" lnSpcReduction="20000"/>
          </a:bodyPr>
          <a:lstStyle/>
          <a:p>
            <a:r>
              <a:rPr lang="en-US" dirty="0"/>
              <a:t>A load balancer is programmed or configured with a set of performance, QoS rules and parameters with the general objectives of optimizing IT resource usage, avoiding overloads, and maximizing throughput.</a:t>
            </a:r>
          </a:p>
          <a:p>
            <a:r>
              <a:rPr lang="en-US" dirty="0"/>
              <a:t>The load balancer mechanisms can exist as a:</a:t>
            </a:r>
          </a:p>
          <a:p>
            <a:pPr lvl="1"/>
            <a:r>
              <a:rPr lang="en-US" dirty="0"/>
              <a:t>multi-layer network switch</a:t>
            </a:r>
          </a:p>
          <a:p>
            <a:pPr lvl="1"/>
            <a:r>
              <a:rPr lang="en-US" dirty="0"/>
              <a:t>dedicated hardware appliance</a:t>
            </a:r>
          </a:p>
          <a:p>
            <a:pPr lvl="1"/>
            <a:r>
              <a:rPr lang="en-US" dirty="0"/>
              <a:t>dedicated software-based system (common in server operating systems)</a:t>
            </a:r>
          </a:p>
          <a:p>
            <a:pPr lvl="1"/>
            <a:r>
              <a:rPr lang="en-US" dirty="0"/>
              <a:t>service agent (usually controlled by cloud management software)</a:t>
            </a:r>
          </a:p>
          <a:p>
            <a:r>
              <a:rPr lang="en-US" dirty="0"/>
              <a:t>The load balancer is typically located on the communication path between the IT resources generating the workload and the IT resources performing the workload processing</a:t>
            </a:r>
          </a:p>
          <a:p>
            <a:r>
              <a:rPr lang="en-US" dirty="0"/>
              <a:t>This mechanism can be designed to be hidden from the cloud service consumers, or as a proxy component that abstracts the IT resources performing their workload</a:t>
            </a:r>
          </a:p>
        </p:txBody>
      </p:sp>
    </p:spTree>
    <p:extLst>
      <p:ext uri="{BB962C8B-B14F-4D97-AF65-F5344CB8AC3E}">
        <p14:creationId xmlns:p14="http://schemas.microsoft.com/office/powerpoint/2010/main" val="193800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0626-A328-4C67-9202-367D0B953119}"/>
              </a:ext>
            </a:extLst>
          </p:cNvPr>
          <p:cNvSpPr>
            <a:spLocks noGrp="1"/>
          </p:cNvSpPr>
          <p:nvPr>
            <p:ph type="title"/>
          </p:nvPr>
        </p:nvSpPr>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8.2. Load Balancer</a:t>
            </a:r>
            <a:endParaRPr lang="en-US" dirty="0"/>
          </a:p>
        </p:txBody>
      </p:sp>
      <p:sp>
        <p:nvSpPr>
          <p:cNvPr id="3" name="Content Placeholder 2">
            <a:extLst>
              <a:ext uri="{FF2B5EF4-FFF2-40B4-BE49-F238E27FC236}">
                <a16:creationId xmlns:a16="http://schemas.microsoft.com/office/drawing/2014/main" id="{061A8F28-E6FA-4005-A4DB-0189314B0310}"/>
              </a:ext>
            </a:extLst>
          </p:cNvPr>
          <p:cNvSpPr>
            <a:spLocks noGrp="1"/>
          </p:cNvSpPr>
          <p:nvPr>
            <p:ph idx="1"/>
          </p:nvPr>
        </p:nvSpPr>
        <p:spPr>
          <a:xfrm>
            <a:off x="259492" y="1075039"/>
            <a:ext cx="11652421" cy="2017077"/>
          </a:xfrm>
        </p:spPr>
        <p:txBody>
          <a:bodyPr>
            <a:normAutofit lnSpcReduction="10000"/>
          </a:bodyPr>
          <a:lstStyle/>
          <a:p>
            <a:r>
              <a:rPr lang="en-US" altLang="en-US" sz="2800" dirty="0"/>
              <a:t>A load balancer implemented as a service agent transparently distributes incoming workload request messages across two redundant cloud service implementations, which in turn maximizes performance for the cloud service consumers.</a:t>
            </a:r>
          </a:p>
          <a:p>
            <a:endParaRPr lang="en-US" dirty="0"/>
          </a:p>
        </p:txBody>
      </p:sp>
      <p:sp>
        <p:nvSpPr>
          <p:cNvPr id="4" name="Footer Placeholder 1">
            <a:extLst>
              <a:ext uri="{FF2B5EF4-FFF2-40B4-BE49-F238E27FC236}">
                <a16:creationId xmlns:a16="http://schemas.microsoft.com/office/drawing/2014/main" id="{2CAE6904-4E08-46EE-ADFE-A9B2F79A3A1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66946" name="Picture 2">
            <a:extLst>
              <a:ext uri="{FF2B5EF4-FFF2-40B4-BE49-F238E27FC236}">
                <a16:creationId xmlns:a16="http://schemas.microsoft.com/office/drawing/2014/main" id="{25645C7E-5E00-4085-A7EC-D809E787D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124" y="2891867"/>
            <a:ext cx="6201156" cy="339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6947" name="Text Box 3">
            <a:extLst>
              <a:ext uri="{FF2B5EF4-FFF2-40B4-BE49-F238E27FC236}">
                <a16:creationId xmlns:a16="http://schemas.microsoft.com/office/drawing/2014/main" id="{91A03183-396E-4175-A9B8-6EC8560A32D6}"/>
              </a:ext>
            </a:extLst>
          </p:cNvPr>
          <p:cNvSpPr txBox="1">
            <a:spLocks noChangeArrowheads="1"/>
          </p:cNvSpPr>
          <p:nvPr/>
        </p:nvSpPr>
        <p:spPr bwMode="auto">
          <a:xfrm>
            <a:off x="9410162" y="4351326"/>
            <a:ext cx="99969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8.5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21F0-9E26-4E99-9E4D-8DC056B1618D}"/>
              </a:ext>
            </a:extLst>
          </p:cNvPr>
          <p:cNvSpPr>
            <a:spLocks noGrp="1"/>
          </p:cNvSpPr>
          <p:nvPr>
            <p:ph type="title"/>
          </p:nvPr>
        </p:nvSpPr>
        <p:spPr/>
        <p:txBody>
          <a:bodyPr>
            <a:normAutofit fontScale="90000"/>
          </a:bodyPr>
          <a:lstStyle/>
          <a:p>
            <a:pPr algn="ctr"/>
            <a:r>
              <a:rPr lang="en-US" dirty="0"/>
              <a:t>8.2. Load Balancer - Case Study Example</a:t>
            </a:r>
          </a:p>
        </p:txBody>
      </p:sp>
      <p:sp>
        <p:nvSpPr>
          <p:cNvPr id="3" name="Content Placeholder 2">
            <a:extLst>
              <a:ext uri="{FF2B5EF4-FFF2-40B4-BE49-F238E27FC236}">
                <a16:creationId xmlns:a16="http://schemas.microsoft.com/office/drawing/2014/main" id="{87AF17EC-2BAF-4099-8D0E-0298416C291E}"/>
              </a:ext>
            </a:extLst>
          </p:cNvPr>
          <p:cNvSpPr>
            <a:spLocks noGrp="1"/>
          </p:cNvSpPr>
          <p:nvPr>
            <p:ph idx="1"/>
          </p:nvPr>
        </p:nvSpPr>
        <p:spPr>
          <a:xfrm>
            <a:off x="259492" y="1075039"/>
            <a:ext cx="5293593" cy="5115693"/>
          </a:xfrm>
        </p:spPr>
        <p:txBody>
          <a:bodyPr>
            <a:normAutofit fontScale="77500" lnSpcReduction="20000"/>
          </a:bodyPr>
          <a:lstStyle/>
          <a:p>
            <a:r>
              <a:rPr lang="en-US" altLang="en-US" sz="2800" dirty="0"/>
              <a:t>For ATN, a robot automation testing tool that simulates heavy workloads. The tests need to determine whether the application can seamlessly scale to serve peak workloads that are 1,000 times greater than their average workloads</a:t>
            </a:r>
          </a:p>
          <a:p>
            <a:r>
              <a:rPr lang="en-US" altLang="en-US" sz="2800" dirty="0"/>
              <a:t>New instances of the cloud services are automatically created to meet increasing usage requests (1)</a:t>
            </a:r>
          </a:p>
          <a:p>
            <a:r>
              <a:rPr lang="en-US" altLang="en-US" sz="2800" dirty="0"/>
              <a:t>The load balancer uses round-robin scheduling to ensure that the traffic is distributed evenly among the active cloud services (2)</a:t>
            </a:r>
          </a:p>
          <a:p>
            <a:endParaRPr lang="en-US" dirty="0"/>
          </a:p>
        </p:txBody>
      </p:sp>
      <p:sp>
        <p:nvSpPr>
          <p:cNvPr id="4" name="Footer Placeholder 1">
            <a:extLst>
              <a:ext uri="{FF2B5EF4-FFF2-40B4-BE49-F238E27FC236}">
                <a16:creationId xmlns:a16="http://schemas.microsoft.com/office/drawing/2014/main" id="{093F5F26-6CED-45C7-A9AA-F1C6B7683DA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68994" name="Picture 2">
            <a:extLst>
              <a:ext uri="{FF2B5EF4-FFF2-40B4-BE49-F238E27FC236}">
                <a16:creationId xmlns:a16="http://schemas.microsoft.com/office/drawing/2014/main" id="{E6D1C19C-91E2-49E9-90C0-3BE292CDD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85" y="1539604"/>
            <a:ext cx="6516014" cy="3656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8995" name="Text Box 3">
            <a:extLst>
              <a:ext uri="{FF2B5EF4-FFF2-40B4-BE49-F238E27FC236}">
                <a16:creationId xmlns:a16="http://schemas.microsoft.com/office/drawing/2014/main" id="{12E3514D-782A-4934-ABC3-B4C493DE46F0}"/>
              </a:ext>
            </a:extLst>
          </p:cNvPr>
          <p:cNvSpPr txBox="1">
            <a:spLocks noChangeArrowheads="1"/>
          </p:cNvSpPr>
          <p:nvPr/>
        </p:nvSpPr>
        <p:spPr bwMode="auto">
          <a:xfrm>
            <a:off x="8811092" y="5271324"/>
            <a:ext cx="99969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8.6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B548-55B6-6950-49DB-7E71BEC52D0C}"/>
              </a:ext>
            </a:extLst>
          </p:cNvPr>
          <p:cNvSpPr>
            <a:spLocks noGrp="1"/>
          </p:cNvSpPr>
          <p:nvPr>
            <p:ph type="title"/>
          </p:nvPr>
        </p:nvSpPr>
        <p:spPr/>
        <p:txBody>
          <a:bodyPr>
            <a:normAutofit fontScale="90000"/>
          </a:bodyPr>
          <a:lstStyle/>
          <a:p>
            <a:pPr algn="ctr"/>
            <a:r>
              <a:rPr lang="en-US" dirty="0"/>
              <a:t>8.3. SLA Monitor</a:t>
            </a:r>
          </a:p>
        </p:txBody>
      </p:sp>
      <p:sp>
        <p:nvSpPr>
          <p:cNvPr id="3" name="Content Placeholder 2">
            <a:extLst>
              <a:ext uri="{FF2B5EF4-FFF2-40B4-BE49-F238E27FC236}">
                <a16:creationId xmlns:a16="http://schemas.microsoft.com/office/drawing/2014/main" id="{0B3A2A06-24F3-F8C3-943D-7D9E535076AF}"/>
              </a:ext>
            </a:extLst>
          </p:cNvPr>
          <p:cNvSpPr>
            <a:spLocks noGrp="1"/>
          </p:cNvSpPr>
          <p:nvPr>
            <p:ph idx="1"/>
          </p:nvPr>
        </p:nvSpPr>
        <p:spPr/>
        <p:txBody>
          <a:bodyPr/>
          <a:lstStyle/>
          <a:p>
            <a:r>
              <a:rPr lang="en-US" dirty="0"/>
              <a:t>The SLA monitor mechanism is used to specifically observe the runtime performance of cloud services to ensure that they are fulfilling the contractual QoS requirements that are published in SLAs</a:t>
            </a:r>
          </a:p>
          <a:p>
            <a:r>
              <a:rPr lang="en-US" dirty="0"/>
              <a:t>The data collected by the SLA monitor is processed by an SLA management system to be aggregated into SLA reporting metrics</a:t>
            </a:r>
          </a:p>
          <a:p>
            <a:r>
              <a:rPr lang="en-US" dirty="0"/>
              <a:t>The system can proactively repair or failover cloud services when exception conditions occur, such as when the SLA monitor reports a cloud service as “down.”</a:t>
            </a:r>
          </a:p>
        </p:txBody>
      </p:sp>
    </p:spTree>
    <p:extLst>
      <p:ext uri="{BB962C8B-B14F-4D97-AF65-F5344CB8AC3E}">
        <p14:creationId xmlns:p14="http://schemas.microsoft.com/office/powerpoint/2010/main" val="1437132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D967-0D06-4CA2-A307-DD3897237A4A}"/>
              </a:ext>
            </a:extLst>
          </p:cNvPr>
          <p:cNvSpPr>
            <a:spLocks noGrp="1"/>
          </p:cNvSpPr>
          <p:nvPr>
            <p:ph type="title"/>
          </p:nvPr>
        </p:nvSpPr>
        <p:spPr/>
        <p:txBody>
          <a:bodyPr>
            <a:normAutofit fontScale="90000"/>
          </a:bodyPr>
          <a:lstStyle/>
          <a:p>
            <a:pPr algn="ctr"/>
            <a:r>
              <a:rPr lang="en-US" dirty="0"/>
              <a:t>8.3. SLA Monitor</a:t>
            </a:r>
          </a:p>
        </p:txBody>
      </p:sp>
      <p:sp>
        <p:nvSpPr>
          <p:cNvPr id="3" name="Content Placeholder 2">
            <a:extLst>
              <a:ext uri="{FF2B5EF4-FFF2-40B4-BE49-F238E27FC236}">
                <a16:creationId xmlns:a16="http://schemas.microsoft.com/office/drawing/2014/main" id="{AA409FE1-4654-42FC-A60A-F385DE872068}"/>
              </a:ext>
            </a:extLst>
          </p:cNvPr>
          <p:cNvSpPr>
            <a:spLocks noGrp="1"/>
          </p:cNvSpPr>
          <p:nvPr>
            <p:ph idx="1"/>
          </p:nvPr>
        </p:nvSpPr>
        <p:spPr>
          <a:xfrm>
            <a:off x="259492" y="1075039"/>
            <a:ext cx="7212119" cy="5115693"/>
          </a:xfrm>
        </p:spPr>
        <p:txBody>
          <a:bodyPr/>
          <a:lstStyle/>
          <a:p>
            <a:r>
              <a:rPr lang="en-US" altLang="en-US" sz="2800" dirty="0"/>
              <a:t>The SLA monitor polls the cloud service by sending over polling request messages (M</a:t>
            </a:r>
            <a:r>
              <a:rPr lang="en-US" altLang="en-US" sz="2800" baseline="-25000" dirty="0"/>
              <a:t>REQ1</a:t>
            </a:r>
            <a:r>
              <a:rPr lang="en-US" altLang="en-US" sz="2800" dirty="0"/>
              <a:t> to M</a:t>
            </a:r>
            <a:r>
              <a:rPr lang="en-US" altLang="en-US" sz="2800" baseline="-25000" dirty="0"/>
              <a:t>REQN</a:t>
            </a:r>
            <a:r>
              <a:rPr lang="en-US" altLang="en-US" sz="2800" dirty="0"/>
              <a:t>). </a:t>
            </a:r>
          </a:p>
          <a:p>
            <a:r>
              <a:rPr lang="en-US" altLang="en-US" sz="2800" dirty="0"/>
              <a:t>The monitor receives polling response messages (M</a:t>
            </a:r>
            <a:r>
              <a:rPr lang="en-US" altLang="en-US" sz="2800" baseline="-25000" dirty="0"/>
              <a:t>REP1</a:t>
            </a:r>
            <a:r>
              <a:rPr lang="en-US" altLang="en-US" sz="2800" dirty="0"/>
              <a:t> to M</a:t>
            </a:r>
            <a:r>
              <a:rPr lang="en-US" altLang="en-US" sz="2800" baseline="-25000" dirty="0"/>
              <a:t>REPN</a:t>
            </a:r>
            <a:r>
              <a:rPr lang="en-US" altLang="en-US" sz="2800" dirty="0"/>
              <a:t>) that report that the service was “up” at each polling cycle (1a)</a:t>
            </a:r>
          </a:p>
          <a:p>
            <a:r>
              <a:rPr lang="en-US" altLang="en-US" sz="2800" dirty="0"/>
              <a:t>The SLA monitor stores the “up” time—time period of all polling cycles 1 to N—in the log database (1b).</a:t>
            </a:r>
            <a:endParaRPr lang="en-US" dirty="0"/>
          </a:p>
        </p:txBody>
      </p:sp>
      <p:sp>
        <p:nvSpPr>
          <p:cNvPr id="4" name="Footer Placeholder 1">
            <a:extLst>
              <a:ext uri="{FF2B5EF4-FFF2-40B4-BE49-F238E27FC236}">
                <a16:creationId xmlns:a16="http://schemas.microsoft.com/office/drawing/2014/main" id="{2B148E01-70D6-4E72-99D2-C9B3745E053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
        <p:nvSpPr>
          <p:cNvPr id="471043" name="Text Box 3">
            <a:extLst>
              <a:ext uri="{FF2B5EF4-FFF2-40B4-BE49-F238E27FC236}">
                <a16:creationId xmlns:a16="http://schemas.microsoft.com/office/drawing/2014/main" id="{9DDAF67A-DD0A-47CD-987E-08D3FD6301CD}"/>
              </a:ext>
            </a:extLst>
          </p:cNvPr>
          <p:cNvSpPr txBox="1">
            <a:spLocks noChangeArrowheads="1"/>
          </p:cNvSpPr>
          <p:nvPr/>
        </p:nvSpPr>
        <p:spPr bwMode="auto">
          <a:xfrm>
            <a:off x="9121333" y="5347343"/>
            <a:ext cx="1062865"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8.7</a:t>
            </a:r>
          </a:p>
        </p:txBody>
      </p:sp>
      <p:pic>
        <p:nvPicPr>
          <p:cNvPr id="6" name="Picture 5">
            <a:extLst>
              <a:ext uri="{FF2B5EF4-FFF2-40B4-BE49-F238E27FC236}">
                <a16:creationId xmlns:a16="http://schemas.microsoft.com/office/drawing/2014/main" id="{A505AEE1-21AD-4091-9CF8-F1F6246219CF}"/>
              </a:ext>
            </a:extLst>
          </p:cNvPr>
          <p:cNvPicPr>
            <a:picLocks noChangeAspect="1"/>
          </p:cNvPicPr>
          <p:nvPr/>
        </p:nvPicPr>
        <p:blipFill>
          <a:blip r:embed="rId3"/>
          <a:stretch>
            <a:fillRect/>
          </a:stretch>
        </p:blipFill>
        <p:spPr>
          <a:xfrm>
            <a:off x="7288115" y="1325525"/>
            <a:ext cx="4545806" cy="38666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D967-0D06-4CA2-A307-DD3897237A4A}"/>
              </a:ext>
            </a:extLst>
          </p:cNvPr>
          <p:cNvSpPr>
            <a:spLocks noGrp="1"/>
          </p:cNvSpPr>
          <p:nvPr>
            <p:ph type="title"/>
          </p:nvPr>
        </p:nvSpPr>
        <p:spPr/>
        <p:txBody>
          <a:bodyPr>
            <a:normAutofit fontScale="90000"/>
          </a:bodyPr>
          <a:lstStyle/>
          <a:p>
            <a:pPr algn="ctr"/>
            <a:r>
              <a:rPr lang="en-US" dirty="0"/>
              <a:t>8.3. SLA Monitor</a:t>
            </a:r>
          </a:p>
        </p:txBody>
      </p:sp>
      <p:sp>
        <p:nvSpPr>
          <p:cNvPr id="3" name="Content Placeholder 2">
            <a:extLst>
              <a:ext uri="{FF2B5EF4-FFF2-40B4-BE49-F238E27FC236}">
                <a16:creationId xmlns:a16="http://schemas.microsoft.com/office/drawing/2014/main" id="{AA409FE1-4654-42FC-A60A-F385DE872068}"/>
              </a:ext>
            </a:extLst>
          </p:cNvPr>
          <p:cNvSpPr>
            <a:spLocks noGrp="1"/>
          </p:cNvSpPr>
          <p:nvPr>
            <p:ph idx="1"/>
          </p:nvPr>
        </p:nvSpPr>
        <p:spPr>
          <a:xfrm>
            <a:off x="259493" y="1075039"/>
            <a:ext cx="7729476" cy="5115693"/>
          </a:xfrm>
        </p:spPr>
        <p:txBody>
          <a:bodyPr/>
          <a:lstStyle/>
          <a:p>
            <a:r>
              <a:rPr lang="en-US" altLang="en-US" sz="2800" dirty="0"/>
              <a:t>The SLA monitor polls the cloud service that sends polling request messages (M</a:t>
            </a:r>
            <a:r>
              <a:rPr lang="en-US" altLang="en-US" sz="2800" baseline="-25000" dirty="0"/>
              <a:t>REQN+1</a:t>
            </a:r>
            <a:r>
              <a:rPr lang="en-US" altLang="en-US" sz="2800" dirty="0"/>
              <a:t> to M</a:t>
            </a:r>
            <a:r>
              <a:rPr lang="en-US" altLang="en-US" sz="2800" baseline="-25000" dirty="0"/>
              <a:t>REQN+M</a:t>
            </a:r>
            <a:r>
              <a:rPr lang="en-US" altLang="en-US" sz="2800" dirty="0"/>
              <a:t>). </a:t>
            </a:r>
          </a:p>
          <a:p>
            <a:r>
              <a:rPr lang="en-US" altLang="en-US" sz="2800" dirty="0"/>
              <a:t>Polling response messages are not received (2a)</a:t>
            </a:r>
          </a:p>
          <a:p>
            <a:r>
              <a:rPr lang="en-US" altLang="en-US" sz="2800" dirty="0"/>
              <a:t>The response messages continue to time out, so the SLA monitor stores the “down” time—time period of all polling cycles N+1 to N+M—in the log database (2b)</a:t>
            </a:r>
            <a:endParaRPr lang="en-US" dirty="0"/>
          </a:p>
        </p:txBody>
      </p:sp>
      <p:sp>
        <p:nvSpPr>
          <p:cNvPr id="4" name="Footer Placeholder 1">
            <a:extLst>
              <a:ext uri="{FF2B5EF4-FFF2-40B4-BE49-F238E27FC236}">
                <a16:creationId xmlns:a16="http://schemas.microsoft.com/office/drawing/2014/main" id="{2B148E01-70D6-4E72-99D2-C9B3745E053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6" name="Picture 5">
            <a:extLst>
              <a:ext uri="{FF2B5EF4-FFF2-40B4-BE49-F238E27FC236}">
                <a16:creationId xmlns:a16="http://schemas.microsoft.com/office/drawing/2014/main" id="{C37A263F-D6E4-4F99-8440-63E08F8D3203}"/>
              </a:ext>
            </a:extLst>
          </p:cNvPr>
          <p:cNvPicPr>
            <a:picLocks noChangeAspect="1"/>
          </p:cNvPicPr>
          <p:nvPr/>
        </p:nvPicPr>
        <p:blipFill>
          <a:blip r:embed="rId3"/>
          <a:stretch>
            <a:fillRect/>
          </a:stretch>
        </p:blipFill>
        <p:spPr>
          <a:xfrm>
            <a:off x="7590520" y="1273232"/>
            <a:ext cx="4431983" cy="4243388"/>
          </a:xfrm>
          <a:prstGeom prst="rect">
            <a:avLst/>
          </a:prstGeom>
        </p:spPr>
      </p:pic>
      <p:sp>
        <p:nvSpPr>
          <p:cNvPr id="9" name="Text Box 3">
            <a:extLst>
              <a:ext uri="{FF2B5EF4-FFF2-40B4-BE49-F238E27FC236}">
                <a16:creationId xmlns:a16="http://schemas.microsoft.com/office/drawing/2014/main" id="{5E58A0AE-CEF1-4769-9EEC-5A502152098E}"/>
              </a:ext>
            </a:extLst>
          </p:cNvPr>
          <p:cNvSpPr txBox="1">
            <a:spLocks noChangeArrowheads="1"/>
          </p:cNvSpPr>
          <p:nvPr/>
        </p:nvSpPr>
        <p:spPr bwMode="auto">
          <a:xfrm>
            <a:off x="9109301" y="5584768"/>
            <a:ext cx="1062865"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8.7</a:t>
            </a:r>
          </a:p>
        </p:txBody>
      </p:sp>
    </p:spTree>
    <p:extLst>
      <p:ext uri="{BB962C8B-B14F-4D97-AF65-F5344CB8AC3E}">
        <p14:creationId xmlns:p14="http://schemas.microsoft.com/office/powerpoint/2010/main" val="91682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D967-0D06-4CA2-A307-DD3897237A4A}"/>
              </a:ext>
            </a:extLst>
          </p:cNvPr>
          <p:cNvSpPr>
            <a:spLocks noGrp="1"/>
          </p:cNvSpPr>
          <p:nvPr>
            <p:ph type="title"/>
          </p:nvPr>
        </p:nvSpPr>
        <p:spPr/>
        <p:txBody>
          <a:bodyPr>
            <a:normAutofit fontScale="90000"/>
          </a:bodyPr>
          <a:lstStyle/>
          <a:p>
            <a:pPr algn="ctr"/>
            <a:r>
              <a:rPr lang="en-US" dirty="0"/>
              <a:t>8.3. SLA Monitor</a:t>
            </a:r>
          </a:p>
        </p:txBody>
      </p:sp>
      <p:sp>
        <p:nvSpPr>
          <p:cNvPr id="3" name="Content Placeholder 2">
            <a:extLst>
              <a:ext uri="{FF2B5EF4-FFF2-40B4-BE49-F238E27FC236}">
                <a16:creationId xmlns:a16="http://schemas.microsoft.com/office/drawing/2014/main" id="{AA409FE1-4654-42FC-A60A-F385DE872068}"/>
              </a:ext>
            </a:extLst>
          </p:cNvPr>
          <p:cNvSpPr>
            <a:spLocks noGrp="1"/>
          </p:cNvSpPr>
          <p:nvPr>
            <p:ph idx="1"/>
          </p:nvPr>
        </p:nvSpPr>
        <p:spPr>
          <a:xfrm>
            <a:off x="259492" y="1075039"/>
            <a:ext cx="7212119" cy="5115693"/>
          </a:xfrm>
        </p:spPr>
        <p:txBody>
          <a:bodyPr/>
          <a:lstStyle/>
          <a:p>
            <a:r>
              <a:rPr lang="en-US" altLang="en-US" sz="2800" dirty="0"/>
              <a:t>The SLA monitor sends a polling request message (M</a:t>
            </a:r>
            <a:r>
              <a:rPr lang="en-US" altLang="en-US" sz="2800" baseline="-25000" dirty="0"/>
              <a:t>REQN+M+1</a:t>
            </a:r>
            <a:r>
              <a:rPr lang="en-US" altLang="en-US" sz="2800" dirty="0"/>
              <a:t>) and receives the polling response message (M</a:t>
            </a:r>
            <a:r>
              <a:rPr lang="en-US" altLang="en-US" sz="2800" baseline="-25000" dirty="0"/>
              <a:t>REPN+M+1</a:t>
            </a:r>
            <a:r>
              <a:rPr lang="en-US" altLang="en-US" sz="2800" dirty="0"/>
              <a:t>) (3a)</a:t>
            </a:r>
          </a:p>
          <a:p>
            <a:r>
              <a:rPr lang="en-US" altLang="en-US" sz="2800" dirty="0"/>
              <a:t>The SLA monitor stores the “up” time in the log database (3b)</a:t>
            </a:r>
            <a:endParaRPr lang="en-US" dirty="0"/>
          </a:p>
        </p:txBody>
      </p:sp>
      <p:sp>
        <p:nvSpPr>
          <p:cNvPr id="4" name="Footer Placeholder 1">
            <a:extLst>
              <a:ext uri="{FF2B5EF4-FFF2-40B4-BE49-F238E27FC236}">
                <a16:creationId xmlns:a16="http://schemas.microsoft.com/office/drawing/2014/main" id="{2B148E01-70D6-4E72-99D2-C9B3745E053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8" name="Picture 7">
            <a:extLst>
              <a:ext uri="{FF2B5EF4-FFF2-40B4-BE49-F238E27FC236}">
                <a16:creationId xmlns:a16="http://schemas.microsoft.com/office/drawing/2014/main" id="{B44F4634-7752-415C-96D6-98B6847C919D}"/>
              </a:ext>
            </a:extLst>
          </p:cNvPr>
          <p:cNvPicPr>
            <a:picLocks noChangeAspect="1"/>
          </p:cNvPicPr>
          <p:nvPr/>
        </p:nvPicPr>
        <p:blipFill>
          <a:blip r:embed="rId3"/>
          <a:stretch>
            <a:fillRect/>
          </a:stretch>
        </p:blipFill>
        <p:spPr>
          <a:xfrm>
            <a:off x="7352477" y="1452230"/>
            <a:ext cx="4600575" cy="3789997"/>
          </a:xfrm>
          <a:prstGeom prst="rect">
            <a:avLst/>
          </a:prstGeom>
        </p:spPr>
      </p:pic>
      <p:sp>
        <p:nvSpPr>
          <p:cNvPr id="11" name="Text Box 3">
            <a:extLst>
              <a:ext uri="{FF2B5EF4-FFF2-40B4-BE49-F238E27FC236}">
                <a16:creationId xmlns:a16="http://schemas.microsoft.com/office/drawing/2014/main" id="{6B0E8BB5-E1D1-4681-94DE-1FFDA831D63B}"/>
              </a:ext>
            </a:extLst>
          </p:cNvPr>
          <p:cNvSpPr txBox="1">
            <a:spLocks noChangeArrowheads="1"/>
          </p:cNvSpPr>
          <p:nvPr/>
        </p:nvSpPr>
        <p:spPr bwMode="auto">
          <a:xfrm>
            <a:off x="9121333" y="5347343"/>
            <a:ext cx="1062865"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8.7</a:t>
            </a:r>
          </a:p>
        </p:txBody>
      </p:sp>
    </p:spTree>
    <p:extLst>
      <p:ext uri="{BB962C8B-B14F-4D97-AF65-F5344CB8AC3E}">
        <p14:creationId xmlns:p14="http://schemas.microsoft.com/office/powerpoint/2010/main" val="1536840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432010" y="1104397"/>
            <a:ext cx="11551443" cy="5087855"/>
          </a:xfrm>
        </p:spPr>
        <p:txBody>
          <a:bodyPr/>
          <a:lstStyle/>
          <a:p>
            <a:r>
              <a:rPr lang="en-US" dirty="0"/>
              <a:t>Availability of 99.95 is tracked by two SLA Monitors</a:t>
            </a:r>
          </a:p>
          <a:p>
            <a:pPr lvl="1"/>
            <a:r>
              <a:rPr lang="en-US" dirty="0"/>
              <a:t>one based on a </a:t>
            </a:r>
            <a:r>
              <a:rPr lang="en-US" b="1" dirty="0"/>
              <a:t>polling agent </a:t>
            </a:r>
          </a:p>
          <a:p>
            <a:pPr lvl="1"/>
            <a:r>
              <a:rPr lang="en-US" dirty="0"/>
              <a:t>the other based on a regular </a:t>
            </a:r>
            <a:r>
              <a:rPr lang="en-US" b="1" dirty="0"/>
              <a:t>monitoring agent </a:t>
            </a:r>
            <a:r>
              <a:rPr lang="en-US" dirty="0"/>
              <a:t>implementation</a:t>
            </a:r>
          </a:p>
          <a:p>
            <a:r>
              <a:rPr lang="en-US" dirty="0"/>
              <a:t>SLA Monitor Polling Agent</a:t>
            </a:r>
          </a:p>
          <a:p>
            <a:pPr lvl="1"/>
            <a:r>
              <a:rPr lang="en-US" dirty="0"/>
              <a:t>Runs on external perimeter network</a:t>
            </a:r>
          </a:p>
          <a:p>
            <a:pPr lvl="1"/>
            <a:r>
              <a:rPr lang="en-US" dirty="0"/>
              <a:t>Detect physical server timeout</a:t>
            </a:r>
          </a:p>
          <a:p>
            <a:pPr lvl="1"/>
            <a:r>
              <a:rPr lang="en-US" dirty="0"/>
              <a:t>Identifies data center network, hardware, and software failures (with minute-granularity) that result in physical server non-responsiveness</a:t>
            </a:r>
          </a:p>
          <a:p>
            <a:pPr lvl="1"/>
            <a:r>
              <a:rPr lang="en-US" dirty="0"/>
              <a:t>3 consecutive timeout constitutes resource unavailable</a:t>
            </a:r>
          </a:p>
        </p:txBody>
      </p:sp>
    </p:spTree>
    <p:extLst>
      <p:ext uri="{BB962C8B-B14F-4D97-AF65-F5344CB8AC3E}">
        <p14:creationId xmlns:p14="http://schemas.microsoft.com/office/powerpoint/2010/main" val="154793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432010" y="1104397"/>
            <a:ext cx="11551443" cy="5087855"/>
          </a:xfrm>
        </p:spPr>
        <p:txBody>
          <a:bodyPr>
            <a:normAutofit lnSpcReduction="10000"/>
          </a:bodyPr>
          <a:lstStyle/>
          <a:p>
            <a:r>
              <a:rPr lang="en-US" dirty="0"/>
              <a:t>SLA Monitor Polling Agent generated events</a:t>
            </a:r>
          </a:p>
          <a:p>
            <a:pPr lvl="1"/>
            <a:r>
              <a:rPr lang="en-US" dirty="0" err="1"/>
              <a:t>PS_Timeout</a:t>
            </a:r>
            <a:r>
              <a:rPr lang="en-US" dirty="0"/>
              <a:t> – the physical server polling has timed out</a:t>
            </a:r>
          </a:p>
          <a:p>
            <a:pPr lvl="1"/>
            <a:r>
              <a:rPr lang="en-US" dirty="0" err="1"/>
              <a:t>PS_Unreachable</a:t>
            </a:r>
            <a:r>
              <a:rPr lang="en-US" dirty="0"/>
              <a:t> – the physical server polling has consecutively timed out three times</a:t>
            </a:r>
          </a:p>
          <a:p>
            <a:pPr lvl="1"/>
            <a:r>
              <a:rPr lang="en-US" dirty="0" err="1"/>
              <a:t>PS_Reachable</a:t>
            </a:r>
            <a:r>
              <a:rPr lang="en-US" dirty="0"/>
              <a:t> – the previously unavailable physical server becomes responsive to polling again</a:t>
            </a:r>
          </a:p>
          <a:p>
            <a:r>
              <a:rPr lang="en-US" dirty="0"/>
              <a:t>SLA Monitoring Agent</a:t>
            </a:r>
          </a:p>
          <a:p>
            <a:pPr lvl="1"/>
            <a:r>
              <a:rPr lang="en-US" dirty="0"/>
              <a:t>The VIM’s event-driven API implements the SLA monitor as a monitoring agent to generate the following three events:</a:t>
            </a:r>
          </a:p>
          <a:p>
            <a:pPr lvl="2"/>
            <a:r>
              <a:rPr lang="en-US" dirty="0" err="1"/>
              <a:t>VM_Unreachable</a:t>
            </a:r>
            <a:r>
              <a:rPr lang="en-US" dirty="0"/>
              <a:t> – the VIM cannot reach the VM</a:t>
            </a:r>
          </a:p>
          <a:p>
            <a:pPr lvl="2"/>
            <a:r>
              <a:rPr lang="en-US" dirty="0"/>
              <a:t>VM Failure – the VM has failed and is unavailable</a:t>
            </a:r>
          </a:p>
          <a:p>
            <a:pPr lvl="2"/>
            <a:r>
              <a:rPr lang="en-US" dirty="0" err="1"/>
              <a:t>VM_Reachable</a:t>
            </a:r>
            <a:r>
              <a:rPr lang="en-US" dirty="0"/>
              <a:t> – the VM is reachable</a:t>
            </a:r>
          </a:p>
        </p:txBody>
      </p:sp>
    </p:spTree>
    <p:extLst>
      <p:ext uri="{BB962C8B-B14F-4D97-AF65-F5344CB8AC3E}">
        <p14:creationId xmlns:p14="http://schemas.microsoft.com/office/powerpoint/2010/main" val="197829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5372979" y="5772651"/>
            <a:ext cx="5050445" cy="752458"/>
          </a:xfrm>
        </p:spPr>
        <p:txBody>
          <a:bodyPr/>
          <a:lstStyle/>
          <a:p>
            <a:r>
              <a:rPr lang="en-US" dirty="0"/>
              <a:t>Figure 8.8</a:t>
            </a:r>
          </a:p>
        </p:txBody>
      </p:sp>
      <p:pic>
        <p:nvPicPr>
          <p:cNvPr id="7" name="Picture 6">
            <a:extLst>
              <a:ext uri="{FF2B5EF4-FFF2-40B4-BE49-F238E27FC236}">
                <a16:creationId xmlns:a16="http://schemas.microsoft.com/office/drawing/2014/main" id="{0D6BD2CD-85C5-4597-BAE3-55F3EA918FDE}"/>
              </a:ext>
            </a:extLst>
          </p:cNvPr>
          <p:cNvPicPr>
            <a:picLocks noChangeAspect="1"/>
          </p:cNvPicPr>
          <p:nvPr/>
        </p:nvPicPr>
        <p:blipFill>
          <a:blip r:embed="rId2"/>
          <a:stretch>
            <a:fillRect/>
          </a:stretch>
        </p:blipFill>
        <p:spPr>
          <a:xfrm>
            <a:off x="385357" y="1158550"/>
            <a:ext cx="6815138" cy="4614101"/>
          </a:xfrm>
          <a:prstGeom prst="rect">
            <a:avLst/>
          </a:prstGeom>
        </p:spPr>
      </p:pic>
      <p:pic>
        <p:nvPicPr>
          <p:cNvPr id="9" name="Picture 8">
            <a:extLst>
              <a:ext uri="{FF2B5EF4-FFF2-40B4-BE49-F238E27FC236}">
                <a16:creationId xmlns:a16="http://schemas.microsoft.com/office/drawing/2014/main" id="{C1A986F1-4C23-4ABE-A171-94853AB3BE56}"/>
              </a:ext>
            </a:extLst>
          </p:cNvPr>
          <p:cNvPicPr>
            <a:picLocks noChangeAspect="1"/>
          </p:cNvPicPr>
          <p:nvPr/>
        </p:nvPicPr>
        <p:blipFill>
          <a:blip r:embed="rId3"/>
          <a:stretch>
            <a:fillRect/>
          </a:stretch>
        </p:blipFill>
        <p:spPr>
          <a:xfrm>
            <a:off x="7836525" y="1158550"/>
            <a:ext cx="4351592" cy="5280470"/>
          </a:xfrm>
          <a:prstGeom prst="rect">
            <a:avLst/>
          </a:prstGeom>
        </p:spPr>
      </p:pic>
    </p:spTree>
    <p:extLst>
      <p:ext uri="{BB962C8B-B14F-4D97-AF65-F5344CB8AC3E}">
        <p14:creationId xmlns:p14="http://schemas.microsoft.com/office/powerpoint/2010/main" val="1217225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D244-6C48-BC29-CAE0-E03C5CF93096}"/>
              </a:ext>
            </a:extLst>
          </p:cNvPr>
          <p:cNvSpPr>
            <a:spLocks noGrp="1"/>
          </p:cNvSpPr>
          <p:nvPr>
            <p:ph type="title"/>
          </p:nvPr>
        </p:nvSpPr>
        <p:spPr/>
        <p:txBody>
          <a:bodyPr>
            <a:normAutofit fontScale="90000"/>
          </a:bodyPr>
          <a:lstStyle/>
          <a:p>
            <a:pPr algn="ctr"/>
            <a:r>
              <a:rPr lang="en-US" dirty="0"/>
              <a:t>Specialized Cloud Mechanisms</a:t>
            </a:r>
            <a:br>
              <a:rPr lang="en-US" dirty="0"/>
            </a:br>
            <a:endParaRPr lang="en-US" dirty="0"/>
          </a:p>
        </p:txBody>
      </p:sp>
      <p:sp>
        <p:nvSpPr>
          <p:cNvPr id="3" name="Content Placeholder 2">
            <a:extLst>
              <a:ext uri="{FF2B5EF4-FFF2-40B4-BE49-F238E27FC236}">
                <a16:creationId xmlns:a16="http://schemas.microsoft.com/office/drawing/2014/main" id="{5CB174E1-3E34-4C22-ECDF-26C58AB68896}"/>
              </a:ext>
            </a:extLst>
          </p:cNvPr>
          <p:cNvSpPr>
            <a:spLocks noGrp="1"/>
          </p:cNvSpPr>
          <p:nvPr>
            <p:ph idx="1"/>
          </p:nvPr>
        </p:nvSpPr>
        <p:spPr>
          <a:xfrm>
            <a:off x="259492" y="979055"/>
            <a:ext cx="11652421" cy="5545150"/>
          </a:xfrm>
        </p:spPr>
        <p:txBody>
          <a:bodyPr>
            <a:normAutofit fontScale="70000" lnSpcReduction="20000"/>
          </a:bodyPr>
          <a:lstStyle/>
          <a:p>
            <a:r>
              <a:rPr lang="en-US" dirty="0"/>
              <a:t>A typical cloud technology architecture contains numerous moving parts to address distinct usage requirements of IT resources and solutions. </a:t>
            </a:r>
          </a:p>
          <a:p>
            <a:r>
              <a:rPr lang="en-US" dirty="0"/>
              <a:t>Each mechanism covered fulfills a specific runtime function in support of one or more cloud characteristics.</a:t>
            </a:r>
          </a:p>
          <a:p>
            <a:r>
              <a:rPr lang="en-US" dirty="0"/>
              <a:t>The following specialized cloud mechanisms are:</a:t>
            </a:r>
          </a:p>
          <a:p>
            <a:pPr lvl="1"/>
            <a:r>
              <a:rPr lang="en-US" dirty="0"/>
              <a:t>Automated Scaling Listener</a:t>
            </a:r>
          </a:p>
          <a:p>
            <a:pPr lvl="1"/>
            <a:r>
              <a:rPr lang="en-US" dirty="0"/>
              <a:t>Load Balancer</a:t>
            </a:r>
          </a:p>
          <a:p>
            <a:pPr lvl="1"/>
            <a:r>
              <a:rPr lang="en-US" dirty="0"/>
              <a:t>SLA Monitor</a:t>
            </a:r>
          </a:p>
          <a:p>
            <a:pPr lvl="1"/>
            <a:r>
              <a:rPr lang="en-US" dirty="0"/>
              <a:t>Pay-Per-Use Monitor</a:t>
            </a:r>
          </a:p>
          <a:p>
            <a:pPr lvl="1"/>
            <a:r>
              <a:rPr lang="en-US" dirty="0"/>
              <a:t>Audit Monitor</a:t>
            </a:r>
          </a:p>
          <a:p>
            <a:pPr lvl="1"/>
            <a:r>
              <a:rPr lang="en-US" dirty="0"/>
              <a:t>Failover System</a:t>
            </a:r>
          </a:p>
          <a:p>
            <a:pPr lvl="1"/>
            <a:r>
              <a:rPr lang="en-US" dirty="0"/>
              <a:t>Hypervisor</a:t>
            </a:r>
          </a:p>
          <a:p>
            <a:pPr lvl="1"/>
            <a:r>
              <a:rPr lang="en-US" dirty="0"/>
              <a:t>Resource Cluster</a:t>
            </a:r>
          </a:p>
          <a:p>
            <a:pPr lvl="1"/>
            <a:r>
              <a:rPr lang="en-US" dirty="0"/>
              <a:t>Multi-Device Broker</a:t>
            </a:r>
          </a:p>
          <a:p>
            <a:pPr lvl="1"/>
            <a:r>
              <a:rPr lang="en-US" dirty="0"/>
              <a:t>State Management Database</a:t>
            </a:r>
          </a:p>
          <a:p>
            <a:r>
              <a:rPr lang="en-US" dirty="0"/>
              <a:t>All of these mechanisms can be considered extensions to cloud infrastructure, and can be combined in numerous ways as part of distinct and custom technology architectures</a:t>
            </a:r>
          </a:p>
        </p:txBody>
      </p:sp>
    </p:spTree>
    <p:extLst>
      <p:ext uri="{BB962C8B-B14F-4D97-AF65-F5344CB8AC3E}">
        <p14:creationId xmlns:p14="http://schemas.microsoft.com/office/powerpoint/2010/main" val="363018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322534" y="976060"/>
            <a:ext cx="5050445" cy="5881940"/>
          </a:xfrm>
        </p:spPr>
        <p:txBody>
          <a:bodyPr>
            <a:normAutofit fontScale="92500" lnSpcReduction="20000"/>
          </a:bodyPr>
          <a:lstStyle/>
          <a:p>
            <a:r>
              <a:rPr lang="en-US" dirty="0"/>
              <a:t>Figure 8.8 At timestamp = t1, a firewall cluster has failed and all of the IT resources in the data center become unavailable (1). </a:t>
            </a:r>
          </a:p>
          <a:p>
            <a:r>
              <a:rPr lang="en-US" dirty="0"/>
              <a:t>The SLA monitor polling agent stops receiving responses from physical servers and starts to issue </a:t>
            </a:r>
            <a:r>
              <a:rPr lang="en-US" dirty="0" err="1"/>
              <a:t>PS_timeout</a:t>
            </a:r>
            <a:r>
              <a:rPr lang="en-US" dirty="0"/>
              <a:t> events (2). </a:t>
            </a:r>
          </a:p>
          <a:p>
            <a:r>
              <a:rPr lang="en-US" dirty="0"/>
              <a:t>The SLA monitor polling agent starts issuing </a:t>
            </a:r>
            <a:r>
              <a:rPr lang="en-US" dirty="0" err="1"/>
              <a:t>PS_unreachable</a:t>
            </a:r>
            <a:r>
              <a:rPr lang="en-US" dirty="0"/>
              <a:t> events after three successive </a:t>
            </a:r>
            <a:r>
              <a:rPr lang="en-US" dirty="0" err="1"/>
              <a:t>PS_timeout</a:t>
            </a:r>
            <a:r>
              <a:rPr lang="en-US" dirty="0"/>
              <a:t> events. The timestamp is now t2 (3).</a:t>
            </a:r>
          </a:p>
        </p:txBody>
      </p:sp>
      <p:pic>
        <p:nvPicPr>
          <p:cNvPr id="7" name="Picture 6">
            <a:extLst>
              <a:ext uri="{FF2B5EF4-FFF2-40B4-BE49-F238E27FC236}">
                <a16:creationId xmlns:a16="http://schemas.microsoft.com/office/drawing/2014/main" id="{0D6BD2CD-85C5-4597-BAE3-55F3EA918FDE}"/>
              </a:ext>
            </a:extLst>
          </p:cNvPr>
          <p:cNvPicPr>
            <a:picLocks noChangeAspect="1"/>
          </p:cNvPicPr>
          <p:nvPr/>
        </p:nvPicPr>
        <p:blipFill>
          <a:blip r:embed="rId2"/>
          <a:stretch>
            <a:fillRect/>
          </a:stretch>
        </p:blipFill>
        <p:spPr>
          <a:xfrm>
            <a:off x="5372979" y="1121949"/>
            <a:ext cx="6815138" cy="4614101"/>
          </a:xfrm>
          <a:prstGeom prst="rect">
            <a:avLst/>
          </a:prstGeom>
        </p:spPr>
      </p:pic>
    </p:spTree>
    <p:extLst>
      <p:ext uri="{BB962C8B-B14F-4D97-AF65-F5344CB8AC3E}">
        <p14:creationId xmlns:p14="http://schemas.microsoft.com/office/powerpoint/2010/main" val="348585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5372979" y="5772651"/>
            <a:ext cx="5050445" cy="752458"/>
          </a:xfrm>
        </p:spPr>
        <p:txBody>
          <a:bodyPr/>
          <a:lstStyle/>
          <a:p>
            <a:r>
              <a:rPr lang="en-US" dirty="0"/>
              <a:t>Figure 8.9</a:t>
            </a:r>
          </a:p>
        </p:txBody>
      </p:sp>
      <p:pic>
        <p:nvPicPr>
          <p:cNvPr id="5" name="Picture 4">
            <a:extLst>
              <a:ext uri="{FF2B5EF4-FFF2-40B4-BE49-F238E27FC236}">
                <a16:creationId xmlns:a16="http://schemas.microsoft.com/office/drawing/2014/main" id="{59330C37-872C-4E0B-9704-5613ED08249A}"/>
              </a:ext>
            </a:extLst>
          </p:cNvPr>
          <p:cNvPicPr>
            <a:picLocks noChangeAspect="1"/>
          </p:cNvPicPr>
          <p:nvPr/>
        </p:nvPicPr>
        <p:blipFill>
          <a:blip r:embed="rId2"/>
          <a:stretch>
            <a:fillRect/>
          </a:stretch>
        </p:blipFill>
        <p:spPr>
          <a:xfrm>
            <a:off x="261937" y="1008396"/>
            <a:ext cx="6181725" cy="4295775"/>
          </a:xfrm>
          <a:prstGeom prst="rect">
            <a:avLst/>
          </a:prstGeom>
        </p:spPr>
      </p:pic>
      <p:pic>
        <p:nvPicPr>
          <p:cNvPr id="8" name="Picture 7">
            <a:extLst>
              <a:ext uri="{FF2B5EF4-FFF2-40B4-BE49-F238E27FC236}">
                <a16:creationId xmlns:a16="http://schemas.microsoft.com/office/drawing/2014/main" id="{A48C921D-ED5D-4056-820D-201ABAB564BD}"/>
              </a:ext>
            </a:extLst>
          </p:cNvPr>
          <p:cNvPicPr>
            <a:picLocks noChangeAspect="1"/>
          </p:cNvPicPr>
          <p:nvPr/>
        </p:nvPicPr>
        <p:blipFill>
          <a:blip r:embed="rId3"/>
          <a:stretch>
            <a:fillRect/>
          </a:stretch>
        </p:blipFill>
        <p:spPr>
          <a:xfrm>
            <a:off x="7697453" y="1072055"/>
            <a:ext cx="4048125" cy="5076825"/>
          </a:xfrm>
          <a:prstGeom prst="rect">
            <a:avLst/>
          </a:prstGeom>
        </p:spPr>
      </p:pic>
    </p:spTree>
    <p:extLst>
      <p:ext uri="{BB962C8B-B14F-4D97-AF65-F5344CB8AC3E}">
        <p14:creationId xmlns:p14="http://schemas.microsoft.com/office/powerpoint/2010/main" val="106701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322534" y="976060"/>
            <a:ext cx="5050445" cy="5881940"/>
          </a:xfrm>
        </p:spPr>
        <p:txBody>
          <a:bodyPr>
            <a:normAutofit fontScale="85000" lnSpcReduction="10000"/>
          </a:bodyPr>
          <a:lstStyle/>
          <a:p>
            <a:r>
              <a:rPr lang="en-US" dirty="0"/>
              <a:t>Figure 8.9 The IT resource becomes operational at timestamp = t3 (4). </a:t>
            </a:r>
          </a:p>
          <a:p>
            <a:r>
              <a:rPr lang="en-US" dirty="0"/>
              <a:t>The SLA monitor polling agent receives responses from the physical servers and issues </a:t>
            </a:r>
            <a:r>
              <a:rPr lang="en-US" dirty="0" err="1"/>
              <a:t>PS_reachable</a:t>
            </a:r>
            <a:r>
              <a:rPr lang="en-US" dirty="0"/>
              <a:t> events. The timestamp is now t4 (5). </a:t>
            </a:r>
          </a:p>
          <a:p>
            <a:r>
              <a:rPr lang="en-US" dirty="0"/>
              <a:t>The SLA monitoring agent did not detect any unavailability since the communication between the VIM platform and physical servers was not affected by the failure (6).</a:t>
            </a:r>
          </a:p>
          <a:p>
            <a:r>
              <a:rPr lang="en-US" dirty="0"/>
              <a:t>Unavailability period is t4 – t3.</a:t>
            </a:r>
          </a:p>
          <a:p>
            <a:endParaRPr lang="en-US" dirty="0"/>
          </a:p>
        </p:txBody>
      </p:sp>
      <p:pic>
        <p:nvPicPr>
          <p:cNvPr id="5" name="Picture 4">
            <a:extLst>
              <a:ext uri="{FF2B5EF4-FFF2-40B4-BE49-F238E27FC236}">
                <a16:creationId xmlns:a16="http://schemas.microsoft.com/office/drawing/2014/main" id="{0CEA64E8-4431-43F7-A2DD-94BA12AAE638}"/>
              </a:ext>
            </a:extLst>
          </p:cNvPr>
          <p:cNvPicPr>
            <a:picLocks noChangeAspect="1"/>
          </p:cNvPicPr>
          <p:nvPr/>
        </p:nvPicPr>
        <p:blipFill>
          <a:blip r:embed="rId2"/>
          <a:stretch>
            <a:fillRect/>
          </a:stretch>
        </p:blipFill>
        <p:spPr>
          <a:xfrm>
            <a:off x="5687741" y="1281112"/>
            <a:ext cx="6181725" cy="4295775"/>
          </a:xfrm>
          <a:prstGeom prst="rect">
            <a:avLst/>
          </a:prstGeom>
        </p:spPr>
      </p:pic>
    </p:spTree>
    <p:extLst>
      <p:ext uri="{BB962C8B-B14F-4D97-AF65-F5344CB8AC3E}">
        <p14:creationId xmlns:p14="http://schemas.microsoft.com/office/powerpoint/2010/main" val="2524734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322534" y="976060"/>
            <a:ext cx="5050445" cy="5881940"/>
          </a:xfrm>
        </p:spPr>
        <p:txBody>
          <a:bodyPr>
            <a:normAutofit fontScale="85000" lnSpcReduction="10000"/>
          </a:bodyPr>
          <a:lstStyle/>
          <a:p>
            <a:r>
              <a:rPr lang="en-US" dirty="0"/>
              <a:t>Figures 8.10 illustrate the steps that are taken by the SLA monitors during the failure of a physical server that is hosting three virtual servers (VM1, VM2, VM3).</a:t>
            </a:r>
          </a:p>
          <a:p>
            <a:r>
              <a:rPr lang="en-US" dirty="0"/>
              <a:t>At timestamp = t1, the physical host server has failed and becomes unavailable (1). </a:t>
            </a:r>
          </a:p>
          <a:p>
            <a:r>
              <a:rPr lang="en-US" dirty="0"/>
              <a:t>The SLA monitoring agent captures a </a:t>
            </a:r>
            <a:r>
              <a:rPr lang="en-US" dirty="0" err="1"/>
              <a:t>VM_unreachable</a:t>
            </a:r>
            <a:r>
              <a:rPr lang="en-US" dirty="0"/>
              <a:t> event that is generated for each virtual server in the failed host server (2a).</a:t>
            </a:r>
          </a:p>
        </p:txBody>
      </p:sp>
      <p:pic>
        <p:nvPicPr>
          <p:cNvPr id="6" name="Picture 5">
            <a:extLst>
              <a:ext uri="{FF2B5EF4-FFF2-40B4-BE49-F238E27FC236}">
                <a16:creationId xmlns:a16="http://schemas.microsoft.com/office/drawing/2014/main" id="{2213A942-5F2F-4839-B0DE-A38C1AFE7674}"/>
              </a:ext>
            </a:extLst>
          </p:cNvPr>
          <p:cNvPicPr>
            <a:picLocks noChangeAspect="1"/>
          </p:cNvPicPr>
          <p:nvPr/>
        </p:nvPicPr>
        <p:blipFill>
          <a:blip r:embed="rId2"/>
          <a:stretch>
            <a:fillRect/>
          </a:stretch>
        </p:blipFill>
        <p:spPr>
          <a:xfrm>
            <a:off x="5829300" y="1447800"/>
            <a:ext cx="6362700" cy="3962400"/>
          </a:xfrm>
          <a:prstGeom prst="rect">
            <a:avLst/>
          </a:prstGeom>
        </p:spPr>
      </p:pic>
    </p:spTree>
    <p:extLst>
      <p:ext uri="{BB962C8B-B14F-4D97-AF65-F5344CB8AC3E}">
        <p14:creationId xmlns:p14="http://schemas.microsoft.com/office/powerpoint/2010/main" val="413194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322534" y="976060"/>
            <a:ext cx="5050445" cy="5881940"/>
          </a:xfrm>
        </p:spPr>
        <p:txBody>
          <a:bodyPr>
            <a:normAutofit fontScale="85000" lnSpcReduction="10000"/>
          </a:bodyPr>
          <a:lstStyle/>
          <a:p>
            <a:r>
              <a:rPr lang="en-US" dirty="0"/>
              <a:t>Figures 8.10 The SLA monitor polling agent stops receiving responses from the host server and issues </a:t>
            </a:r>
            <a:r>
              <a:rPr lang="en-US" dirty="0" err="1"/>
              <a:t>PS_timeout</a:t>
            </a:r>
            <a:r>
              <a:rPr lang="en-US" dirty="0"/>
              <a:t> events (2b).</a:t>
            </a:r>
          </a:p>
          <a:p>
            <a:r>
              <a:rPr lang="en-US" dirty="0"/>
              <a:t>At timestamp = t2, the SLA monitoring agent captures a </a:t>
            </a:r>
            <a:r>
              <a:rPr lang="en-US" dirty="0" err="1"/>
              <a:t>VM_failure</a:t>
            </a:r>
            <a:r>
              <a:rPr lang="en-US" dirty="0"/>
              <a:t> event that is generated for each of the failed host server’s three virtual servers (3a). </a:t>
            </a:r>
          </a:p>
          <a:p>
            <a:r>
              <a:rPr lang="en-US" dirty="0"/>
              <a:t>The SLA monitor polling agent starts to issue </a:t>
            </a:r>
            <a:r>
              <a:rPr lang="en-US" dirty="0" err="1"/>
              <a:t>PS_unavailable</a:t>
            </a:r>
            <a:r>
              <a:rPr lang="en-US" dirty="0"/>
              <a:t> events after three successive </a:t>
            </a:r>
            <a:r>
              <a:rPr lang="en-US" dirty="0" err="1"/>
              <a:t>PS_timeout</a:t>
            </a:r>
            <a:r>
              <a:rPr lang="en-US" dirty="0"/>
              <a:t> events at timestamp = t3 (3b).</a:t>
            </a:r>
          </a:p>
        </p:txBody>
      </p:sp>
      <p:pic>
        <p:nvPicPr>
          <p:cNvPr id="6" name="Picture 5">
            <a:extLst>
              <a:ext uri="{FF2B5EF4-FFF2-40B4-BE49-F238E27FC236}">
                <a16:creationId xmlns:a16="http://schemas.microsoft.com/office/drawing/2014/main" id="{2213A942-5F2F-4839-B0DE-A38C1AFE7674}"/>
              </a:ext>
            </a:extLst>
          </p:cNvPr>
          <p:cNvPicPr>
            <a:picLocks noChangeAspect="1"/>
          </p:cNvPicPr>
          <p:nvPr/>
        </p:nvPicPr>
        <p:blipFill>
          <a:blip r:embed="rId2"/>
          <a:stretch>
            <a:fillRect/>
          </a:stretch>
        </p:blipFill>
        <p:spPr>
          <a:xfrm>
            <a:off x="5829300" y="1447800"/>
            <a:ext cx="6362700" cy="3962400"/>
          </a:xfrm>
          <a:prstGeom prst="rect">
            <a:avLst/>
          </a:prstGeom>
        </p:spPr>
      </p:pic>
    </p:spTree>
    <p:extLst>
      <p:ext uri="{BB962C8B-B14F-4D97-AF65-F5344CB8AC3E}">
        <p14:creationId xmlns:p14="http://schemas.microsoft.com/office/powerpoint/2010/main" val="2493507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7CC2-55F1-4777-8099-10F698ACDE6F}"/>
              </a:ext>
            </a:extLst>
          </p:cNvPr>
          <p:cNvSpPr>
            <a:spLocks noGrp="1"/>
          </p:cNvSpPr>
          <p:nvPr>
            <p:ph type="title"/>
          </p:nvPr>
        </p:nvSpPr>
        <p:spPr/>
        <p:txBody>
          <a:bodyPr>
            <a:normAutofit fontScale="90000"/>
          </a:bodyPr>
          <a:lstStyle/>
          <a:p>
            <a:pPr algn="ctr"/>
            <a:r>
              <a:rPr lang="en-US" dirty="0"/>
              <a:t>8.3. SLA Monitor – Case Study Example</a:t>
            </a:r>
          </a:p>
        </p:txBody>
      </p:sp>
      <p:sp>
        <p:nvSpPr>
          <p:cNvPr id="3" name="Content Placeholder 2">
            <a:extLst>
              <a:ext uri="{FF2B5EF4-FFF2-40B4-BE49-F238E27FC236}">
                <a16:creationId xmlns:a16="http://schemas.microsoft.com/office/drawing/2014/main" id="{83084D96-465F-4348-B2E3-F8414BE154D7}"/>
              </a:ext>
            </a:extLst>
          </p:cNvPr>
          <p:cNvSpPr>
            <a:spLocks noGrp="1"/>
          </p:cNvSpPr>
          <p:nvPr>
            <p:ph idx="1"/>
          </p:nvPr>
        </p:nvSpPr>
        <p:spPr>
          <a:xfrm>
            <a:off x="322534" y="831827"/>
            <a:ext cx="5459141" cy="6026173"/>
          </a:xfrm>
        </p:spPr>
        <p:txBody>
          <a:bodyPr>
            <a:normAutofit fontScale="85000" lnSpcReduction="20000"/>
          </a:bodyPr>
          <a:lstStyle/>
          <a:p>
            <a:r>
              <a:rPr lang="en-US" dirty="0"/>
              <a:t>Figures 8.11 Recovery.</a:t>
            </a:r>
          </a:p>
          <a:p>
            <a:r>
              <a:rPr lang="en-US" dirty="0"/>
              <a:t>The host server becomes operational at timestamp = t4 (4).</a:t>
            </a:r>
          </a:p>
          <a:p>
            <a:r>
              <a:rPr lang="en-US" dirty="0"/>
              <a:t>The SLA monitor polling agent receives responses from the physical server and issues </a:t>
            </a:r>
            <a:r>
              <a:rPr lang="en-US" dirty="0" err="1"/>
              <a:t>PS_reachable</a:t>
            </a:r>
            <a:r>
              <a:rPr lang="en-US" dirty="0"/>
              <a:t> events at timestamp = t5 (5</a:t>
            </a:r>
            <a:r>
              <a:rPr lang="en-US" dirty="0">
                <a:solidFill>
                  <a:srgbClr val="FF0000"/>
                </a:solidFill>
              </a:rPr>
              <a:t>b</a:t>
            </a:r>
            <a:r>
              <a:rPr lang="en-US" dirty="0"/>
              <a:t>). </a:t>
            </a:r>
          </a:p>
          <a:p>
            <a:r>
              <a:rPr lang="en-US" dirty="0"/>
              <a:t>At timestamp = t6, the SLA monitoring agent captures a </a:t>
            </a:r>
            <a:r>
              <a:rPr lang="en-US" dirty="0" err="1"/>
              <a:t>VM_reachable</a:t>
            </a:r>
            <a:r>
              <a:rPr lang="en-US" dirty="0"/>
              <a:t> event that is generated for each virtual server (5</a:t>
            </a:r>
            <a:r>
              <a:rPr lang="en-US" dirty="0">
                <a:solidFill>
                  <a:srgbClr val="FF0000"/>
                </a:solidFill>
              </a:rPr>
              <a:t>a</a:t>
            </a:r>
            <a:r>
              <a:rPr lang="en-US" dirty="0"/>
              <a:t>). </a:t>
            </a:r>
          </a:p>
          <a:p>
            <a:r>
              <a:rPr lang="en-US" dirty="0"/>
              <a:t>The SLA management system calculates the unavailability period that affected all of the virtual servers as t6 – t2</a:t>
            </a:r>
          </a:p>
        </p:txBody>
      </p:sp>
      <p:pic>
        <p:nvPicPr>
          <p:cNvPr id="5" name="Picture 4">
            <a:extLst>
              <a:ext uri="{FF2B5EF4-FFF2-40B4-BE49-F238E27FC236}">
                <a16:creationId xmlns:a16="http://schemas.microsoft.com/office/drawing/2014/main" id="{AD389ED6-19BD-4DF8-BA10-14C1AF3A7EA4}"/>
              </a:ext>
            </a:extLst>
          </p:cNvPr>
          <p:cNvPicPr>
            <a:picLocks noChangeAspect="1"/>
          </p:cNvPicPr>
          <p:nvPr/>
        </p:nvPicPr>
        <p:blipFill>
          <a:blip r:embed="rId2"/>
          <a:stretch>
            <a:fillRect/>
          </a:stretch>
        </p:blipFill>
        <p:spPr>
          <a:xfrm>
            <a:off x="5781675" y="1636545"/>
            <a:ext cx="6410325" cy="4162425"/>
          </a:xfrm>
          <a:prstGeom prst="rect">
            <a:avLst/>
          </a:prstGeom>
        </p:spPr>
      </p:pic>
    </p:spTree>
    <p:extLst>
      <p:ext uri="{BB962C8B-B14F-4D97-AF65-F5344CB8AC3E}">
        <p14:creationId xmlns:p14="http://schemas.microsoft.com/office/powerpoint/2010/main" val="1299055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3387-DC33-4154-95A3-C414AA80105B}"/>
              </a:ext>
            </a:extLst>
          </p:cNvPr>
          <p:cNvSpPr>
            <a:spLocks noGrp="1"/>
          </p:cNvSpPr>
          <p:nvPr>
            <p:ph type="title"/>
          </p:nvPr>
        </p:nvSpPr>
        <p:spPr/>
        <p:txBody>
          <a:bodyPr>
            <a:normAutofit fontScale="90000"/>
          </a:bodyPr>
          <a:lstStyle/>
          <a:p>
            <a:pPr algn="ctr"/>
            <a:r>
              <a:rPr lang="en-US" dirty="0"/>
              <a:t>8.4. Pay-Per-Use Monitor</a:t>
            </a:r>
          </a:p>
        </p:txBody>
      </p:sp>
      <p:sp>
        <p:nvSpPr>
          <p:cNvPr id="3" name="Content Placeholder 2">
            <a:extLst>
              <a:ext uri="{FF2B5EF4-FFF2-40B4-BE49-F238E27FC236}">
                <a16:creationId xmlns:a16="http://schemas.microsoft.com/office/drawing/2014/main" id="{0EB5E214-9B40-40EA-9EEB-5AEBAC47B747}"/>
              </a:ext>
            </a:extLst>
          </p:cNvPr>
          <p:cNvSpPr>
            <a:spLocks noGrp="1"/>
          </p:cNvSpPr>
          <p:nvPr>
            <p:ph idx="1"/>
          </p:nvPr>
        </p:nvSpPr>
        <p:spPr/>
        <p:txBody>
          <a:bodyPr>
            <a:normAutofit/>
          </a:bodyPr>
          <a:lstStyle/>
          <a:p>
            <a:r>
              <a:rPr lang="en-US" dirty="0"/>
              <a:t>The pay-per-use monitor mechanism measures cloud-based IT resource usage in accordance with predefined pricing parameters and generates usage logs for fee calculations and billing purposes.</a:t>
            </a:r>
          </a:p>
          <a:p>
            <a:r>
              <a:rPr lang="en-US" dirty="0"/>
              <a:t>Some typical monitoring variables are:</a:t>
            </a:r>
          </a:p>
          <a:p>
            <a:pPr lvl="1"/>
            <a:r>
              <a:rPr lang="en-US" dirty="0"/>
              <a:t>request/response message quantity</a:t>
            </a:r>
          </a:p>
          <a:p>
            <a:pPr lvl="1"/>
            <a:r>
              <a:rPr lang="en-US" dirty="0"/>
              <a:t>transmitted data volume</a:t>
            </a:r>
          </a:p>
          <a:p>
            <a:pPr lvl="1"/>
            <a:r>
              <a:rPr lang="en-US" dirty="0"/>
              <a:t>bandwidth consumption</a:t>
            </a:r>
          </a:p>
          <a:p>
            <a:r>
              <a:rPr lang="en-US" dirty="0"/>
              <a:t>The data collected by the pay-per-use monitor is processed by a billing management system that calculates the payment fees</a:t>
            </a:r>
          </a:p>
        </p:txBody>
      </p:sp>
    </p:spTree>
    <p:extLst>
      <p:ext uri="{BB962C8B-B14F-4D97-AF65-F5344CB8AC3E}">
        <p14:creationId xmlns:p14="http://schemas.microsoft.com/office/powerpoint/2010/main" val="2599463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29AB-0F0C-4238-8887-AEFA5D15AD3D}"/>
              </a:ext>
            </a:extLst>
          </p:cNvPr>
          <p:cNvSpPr>
            <a:spLocks noGrp="1"/>
          </p:cNvSpPr>
          <p:nvPr>
            <p:ph type="title"/>
          </p:nvPr>
        </p:nvSpPr>
        <p:spPr/>
        <p:txBody>
          <a:bodyPr>
            <a:normAutofit fontScale="90000"/>
          </a:bodyPr>
          <a:lstStyle/>
          <a:p>
            <a:pPr algn="ctr"/>
            <a:r>
              <a:rPr lang="en-US" dirty="0"/>
              <a:t>8.4. Pay-Per-Use Monitor</a:t>
            </a:r>
          </a:p>
        </p:txBody>
      </p:sp>
      <p:sp>
        <p:nvSpPr>
          <p:cNvPr id="3" name="Content Placeholder 2">
            <a:extLst>
              <a:ext uri="{FF2B5EF4-FFF2-40B4-BE49-F238E27FC236}">
                <a16:creationId xmlns:a16="http://schemas.microsoft.com/office/drawing/2014/main" id="{D9D5D9B5-8198-4489-97A8-9E019FA29B3C}"/>
              </a:ext>
            </a:extLst>
          </p:cNvPr>
          <p:cNvSpPr>
            <a:spLocks noGrp="1"/>
          </p:cNvSpPr>
          <p:nvPr>
            <p:ph idx="1"/>
          </p:nvPr>
        </p:nvSpPr>
        <p:spPr>
          <a:xfrm>
            <a:off x="259493" y="1075039"/>
            <a:ext cx="5959430" cy="5115693"/>
          </a:xfrm>
        </p:spPr>
        <p:txBody>
          <a:bodyPr>
            <a:normAutofit lnSpcReduction="10000"/>
          </a:bodyPr>
          <a:lstStyle/>
          <a:p>
            <a:r>
              <a:rPr lang="en-US" altLang="en-US" sz="2800" dirty="0"/>
              <a:t>A cloud consumer requests the creation of a new instance of a cloud service (1). </a:t>
            </a:r>
          </a:p>
          <a:p>
            <a:r>
              <a:rPr lang="en-US" altLang="en-US" sz="2800" dirty="0"/>
              <a:t>The IT resource is instantiated and the pay-per-use monitor receives a “start” event notification from the resource software (2)</a:t>
            </a:r>
          </a:p>
          <a:p>
            <a:r>
              <a:rPr lang="en-US" altLang="en-US" sz="2800" dirty="0"/>
              <a:t>The pay-per-use monitor stores the value timestamp in the log  database (3)</a:t>
            </a:r>
          </a:p>
        </p:txBody>
      </p:sp>
      <p:sp>
        <p:nvSpPr>
          <p:cNvPr id="4" name="Footer Placeholder 1">
            <a:extLst>
              <a:ext uri="{FF2B5EF4-FFF2-40B4-BE49-F238E27FC236}">
                <a16:creationId xmlns:a16="http://schemas.microsoft.com/office/drawing/2014/main" id="{FE14B2DD-8289-4FCD-A816-8C96F370412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
        <p:nvSpPr>
          <p:cNvPr id="481283" name="Text Box 3">
            <a:extLst>
              <a:ext uri="{FF2B5EF4-FFF2-40B4-BE49-F238E27FC236}">
                <a16:creationId xmlns:a16="http://schemas.microsoft.com/office/drawing/2014/main" id="{4618C669-35F7-40E7-8054-3052734A37AC}"/>
              </a:ext>
            </a:extLst>
          </p:cNvPr>
          <p:cNvSpPr txBox="1">
            <a:spLocks noChangeArrowheads="1"/>
          </p:cNvSpPr>
          <p:nvPr/>
        </p:nvSpPr>
        <p:spPr bwMode="auto">
          <a:xfrm>
            <a:off x="8748496" y="6115553"/>
            <a:ext cx="988989"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400" dirty="0"/>
              <a:t>Figure 8.12</a:t>
            </a:r>
          </a:p>
        </p:txBody>
      </p:sp>
      <p:pic>
        <p:nvPicPr>
          <p:cNvPr id="6" name="Picture 5">
            <a:extLst>
              <a:ext uri="{FF2B5EF4-FFF2-40B4-BE49-F238E27FC236}">
                <a16:creationId xmlns:a16="http://schemas.microsoft.com/office/drawing/2014/main" id="{92CCB300-C654-4F48-9868-20159693EA5B}"/>
              </a:ext>
            </a:extLst>
          </p:cNvPr>
          <p:cNvPicPr>
            <a:picLocks noChangeAspect="1"/>
          </p:cNvPicPr>
          <p:nvPr/>
        </p:nvPicPr>
        <p:blipFill>
          <a:blip r:embed="rId3"/>
          <a:stretch>
            <a:fillRect/>
          </a:stretch>
        </p:blipFill>
        <p:spPr>
          <a:xfrm>
            <a:off x="6218923" y="2086691"/>
            <a:ext cx="5934075" cy="39433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29AB-0F0C-4238-8887-AEFA5D15AD3D}"/>
              </a:ext>
            </a:extLst>
          </p:cNvPr>
          <p:cNvSpPr>
            <a:spLocks noGrp="1"/>
          </p:cNvSpPr>
          <p:nvPr>
            <p:ph type="title"/>
          </p:nvPr>
        </p:nvSpPr>
        <p:spPr/>
        <p:txBody>
          <a:bodyPr>
            <a:normAutofit fontScale="90000"/>
          </a:bodyPr>
          <a:lstStyle/>
          <a:p>
            <a:pPr algn="ctr"/>
            <a:r>
              <a:rPr lang="en-US" dirty="0"/>
              <a:t>8.4. Pay-Per-Use Monitor</a:t>
            </a:r>
          </a:p>
        </p:txBody>
      </p:sp>
      <p:sp>
        <p:nvSpPr>
          <p:cNvPr id="3" name="Content Placeholder 2">
            <a:extLst>
              <a:ext uri="{FF2B5EF4-FFF2-40B4-BE49-F238E27FC236}">
                <a16:creationId xmlns:a16="http://schemas.microsoft.com/office/drawing/2014/main" id="{D9D5D9B5-8198-4489-97A8-9E019FA29B3C}"/>
              </a:ext>
            </a:extLst>
          </p:cNvPr>
          <p:cNvSpPr>
            <a:spLocks noGrp="1"/>
          </p:cNvSpPr>
          <p:nvPr>
            <p:ph idx="1"/>
          </p:nvPr>
        </p:nvSpPr>
        <p:spPr>
          <a:xfrm>
            <a:off x="259493" y="1075039"/>
            <a:ext cx="5836507" cy="5115693"/>
          </a:xfrm>
        </p:spPr>
        <p:txBody>
          <a:bodyPr>
            <a:normAutofit/>
          </a:bodyPr>
          <a:lstStyle/>
          <a:p>
            <a:r>
              <a:rPr lang="en-US" altLang="en-US" sz="2800" dirty="0"/>
              <a:t>The cloud consumer later requests that the cloud service instance be stopped (4)</a:t>
            </a:r>
          </a:p>
          <a:p>
            <a:r>
              <a:rPr lang="en-US" altLang="en-US" sz="2800" dirty="0"/>
              <a:t>The pay-per-use monitor receives a “stop” event notification from the resource software (5) </a:t>
            </a:r>
          </a:p>
          <a:p>
            <a:r>
              <a:rPr lang="en-US" altLang="en-US" sz="2800" dirty="0"/>
              <a:t>and stores the value timestamp in the log database (6).</a:t>
            </a:r>
          </a:p>
          <a:p>
            <a:endParaRPr lang="en-US" dirty="0"/>
          </a:p>
        </p:txBody>
      </p:sp>
      <p:sp>
        <p:nvSpPr>
          <p:cNvPr id="4" name="Footer Placeholder 1">
            <a:extLst>
              <a:ext uri="{FF2B5EF4-FFF2-40B4-BE49-F238E27FC236}">
                <a16:creationId xmlns:a16="http://schemas.microsoft.com/office/drawing/2014/main" id="{FE14B2DD-8289-4FCD-A816-8C96F370412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
        <p:nvSpPr>
          <p:cNvPr id="481283" name="Text Box 3">
            <a:extLst>
              <a:ext uri="{FF2B5EF4-FFF2-40B4-BE49-F238E27FC236}">
                <a16:creationId xmlns:a16="http://schemas.microsoft.com/office/drawing/2014/main" id="{4618C669-35F7-40E7-8054-3052734A37AC}"/>
              </a:ext>
            </a:extLst>
          </p:cNvPr>
          <p:cNvSpPr txBox="1">
            <a:spLocks noChangeArrowheads="1"/>
          </p:cNvSpPr>
          <p:nvPr/>
        </p:nvSpPr>
        <p:spPr bwMode="auto">
          <a:xfrm>
            <a:off x="8568542" y="5786658"/>
            <a:ext cx="988989"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400" dirty="0"/>
              <a:t>Figure 8.12</a:t>
            </a:r>
          </a:p>
        </p:txBody>
      </p:sp>
      <p:pic>
        <p:nvPicPr>
          <p:cNvPr id="6" name="Picture 5">
            <a:extLst>
              <a:ext uri="{FF2B5EF4-FFF2-40B4-BE49-F238E27FC236}">
                <a16:creationId xmlns:a16="http://schemas.microsoft.com/office/drawing/2014/main" id="{34DDA6BD-2234-4976-B7D2-2440EF98412A}"/>
              </a:ext>
            </a:extLst>
          </p:cNvPr>
          <p:cNvPicPr>
            <a:picLocks noChangeAspect="1"/>
          </p:cNvPicPr>
          <p:nvPr/>
        </p:nvPicPr>
        <p:blipFill>
          <a:blip r:embed="rId3"/>
          <a:stretch>
            <a:fillRect/>
          </a:stretch>
        </p:blipFill>
        <p:spPr>
          <a:xfrm>
            <a:off x="6096000" y="1855871"/>
            <a:ext cx="5934075" cy="3771900"/>
          </a:xfrm>
          <a:prstGeom prst="rect">
            <a:avLst/>
          </a:prstGeom>
        </p:spPr>
      </p:pic>
    </p:spTree>
    <p:extLst>
      <p:ext uri="{BB962C8B-B14F-4D97-AF65-F5344CB8AC3E}">
        <p14:creationId xmlns:p14="http://schemas.microsoft.com/office/powerpoint/2010/main" val="3116934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9396-C6A4-4A76-B79C-D530705C43DE}"/>
              </a:ext>
            </a:extLst>
          </p:cNvPr>
          <p:cNvSpPr>
            <a:spLocks noGrp="1"/>
          </p:cNvSpPr>
          <p:nvPr>
            <p:ph type="title"/>
          </p:nvPr>
        </p:nvSpPr>
        <p:spPr/>
        <p:txBody>
          <a:bodyPr>
            <a:normAutofit fontScale="90000"/>
          </a:bodyPr>
          <a:lstStyle/>
          <a:p>
            <a:pPr algn="ctr"/>
            <a:r>
              <a:rPr lang="en-US" dirty="0"/>
              <a:t>8.4. Pay-Per-Use Monitor</a:t>
            </a:r>
          </a:p>
        </p:txBody>
      </p:sp>
      <p:sp>
        <p:nvSpPr>
          <p:cNvPr id="3" name="Content Placeholder 2">
            <a:extLst>
              <a:ext uri="{FF2B5EF4-FFF2-40B4-BE49-F238E27FC236}">
                <a16:creationId xmlns:a16="http://schemas.microsoft.com/office/drawing/2014/main" id="{146ADE40-283B-4247-B425-80D183838E09}"/>
              </a:ext>
            </a:extLst>
          </p:cNvPr>
          <p:cNvSpPr>
            <a:spLocks noGrp="1"/>
          </p:cNvSpPr>
          <p:nvPr>
            <p:ph idx="1"/>
          </p:nvPr>
        </p:nvSpPr>
        <p:spPr>
          <a:xfrm>
            <a:off x="259492" y="1075039"/>
            <a:ext cx="5551761" cy="5115693"/>
          </a:xfrm>
        </p:spPr>
        <p:txBody>
          <a:bodyPr>
            <a:normAutofit fontScale="85000" lnSpcReduction="20000"/>
          </a:bodyPr>
          <a:lstStyle/>
          <a:p>
            <a:r>
              <a:rPr lang="en-US" altLang="en-US" sz="2800" dirty="0"/>
              <a:t>A cloud service consumer sends a request message to the cloud service (1)</a:t>
            </a:r>
          </a:p>
          <a:p>
            <a:r>
              <a:rPr lang="en-US" altLang="en-US" sz="2800" dirty="0"/>
              <a:t>The pay-per-use monitor intercepts the message (2)</a:t>
            </a:r>
          </a:p>
          <a:p>
            <a:r>
              <a:rPr lang="en-US" altLang="en-US" sz="2800" dirty="0"/>
              <a:t>forwards it to the cloud service (3a)</a:t>
            </a:r>
          </a:p>
          <a:p>
            <a:r>
              <a:rPr lang="en-US" altLang="en-US" sz="2800" dirty="0"/>
              <a:t>and stores the usage information in accordance with its monitoring metrics (3b)</a:t>
            </a:r>
          </a:p>
          <a:p>
            <a:r>
              <a:rPr lang="en-US" altLang="en-US" sz="2800" dirty="0"/>
              <a:t>The cloud service forwards the response messages back to the cloud service consumer to provide the requested service (4).</a:t>
            </a:r>
            <a:endParaRPr lang="en-US" dirty="0"/>
          </a:p>
        </p:txBody>
      </p:sp>
      <p:sp>
        <p:nvSpPr>
          <p:cNvPr id="4" name="Footer Placeholder 1">
            <a:extLst>
              <a:ext uri="{FF2B5EF4-FFF2-40B4-BE49-F238E27FC236}">
                <a16:creationId xmlns:a16="http://schemas.microsoft.com/office/drawing/2014/main" id="{D8C167DA-7D4E-4FDF-8946-382C3826163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83330" name="Picture 2">
            <a:extLst>
              <a:ext uri="{FF2B5EF4-FFF2-40B4-BE49-F238E27FC236}">
                <a16:creationId xmlns:a16="http://schemas.microsoft.com/office/drawing/2014/main" id="{7B76822E-6767-4F16-813C-924B1D1B3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330" y="1700784"/>
            <a:ext cx="6172200" cy="3456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3331" name="Text Box 3">
            <a:extLst>
              <a:ext uri="{FF2B5EF4-FFF2-40B4-BE49-F238E27FC236}">
                <a16:creationId xmlns:a16="http://schemas.microsoft.com/office/drawing/2014/main" id="{EB008285-A37D-435E-AEB6-9C250BF64338}"/>
              </a:ext>
            </a:extLst>
          </p:cNvPr>
          <p:cNvSpPr txBox="1">
            <a:spLocks noChangeArrowheads="1"/>
          </p:cNvSpPr>
          <p:nvPr/>
        </p:nvSpPr>
        <p:spPr bwMode="auto">
          <a:xfrm>
            <a:off x="8590547" y="5625903"/>
            <a:ext cx="1347537"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8.13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2BDA-0B9A-4787-A8FF-3740CA2267F4}"/>
              </a:ext>
            </a:extLst>
          </p:cNvPr>
          <p:cNvSpPr>
            <a:spLocks noGrp="1"/>
          </p:cNvSpPr>
          <p:nvPr>
            <p:ph type="title"/>
          </p:nvPr>
        </p:nvSpPr>
        <p:spPr/>
        <p:txBody>
          <a:bodyPr>
            <a:normAutofit fontScale="90000"/>
          </a:bodyPr>
          <a:lstStyle/>
          <a:p>
            <a:pPr algn="ctr"/>
            <a:r>
              <a:rPr lang="en-US" dirty="0"/>
              <a:t>8.1. Automated Scaling Listener</a:t>
            </a:r>
          </a:p>
        </p:txBody>
      </p:sp>
      <p:sp>
        <p:nvSpPr>
          <p:cNvPr id="3" name="Content Placeholder 2">
            <a:extLst>
              <a:ext uri="{FF2B5EF4-FFF2-40B4-BE49-F238E27FC236}">
                <a16:creationId xmlns:a16="http://schemas.microsoft.com/office/drawing/2014/main" id="{A9F65A1A-4E91-4116-AC0D-1D7F391F289D}"/>
              </a:ext>
            </a:extLst>
          </p:cNvPr>
          <p:cNvSpPr>
            <a:spLocks noGrp="1"/>
          </p:cNvSpPr>
          <p:nvPr>
            <p:ph idx="1"/>
          </p:nvPr>
        </p:nvSpPr>
        <p:spPr/>
        <p:txBody>
          <a:bodyPr/>
          <a:lstStyle/>
          <a:p>
            <a:r>
              <a:rPr lang="en-US" dirty="0"/>
              <a:t>The </a:t>
            </a:r>
            <a:r>
              <a:rPr lang="en-US" b="1" i="1" dirty="0"/>
              <a:t>automated scaling listener </a:t>
            </a:r>
            <a:r>
              <a:rPr lang="en-US" dirty="0"/>
              <a:t>mechanism is a service agent that monitors and tracks communications between cloud service consumers and cloud services for dynamic scaling purposes</a:t>
            </a:r>
          </a:p>
          <a:p>
            <a:r>
              <a:rPr lang="en-US" dirty="0"/>
              <a:t>Automated scaling listeners are deployed within the cloud, typically near the firewall, from where they automatically track workload status information</a:t>
            </a:r>
          </a:p>
          <a:p>
            <a:r>
              <a:rPr lang="en-US" dirty="0"/>
              <a:t>Workloads can be determined by the volume of cloud consumer-generated requests or via back-end processing demands triggered by certain types of requests</a:t>
            </a:r>
          </a:p>
        </p:txBody>
      </p:sp>
    </p:spTree>
    <p:extLst>
      <p:ext uri="{BB962C8B-B14F-4D97-AF65-F5344CB8AC3E}">
        <p14:creationId xmlns:p14="http://schemas.microsoft.com/office/powerpoint/2010/main" val="3586460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165B-60A7-4F48-89DC-31045722A2C2}"/>
              </a:ext>
            </a:extLst>
          </p:cNvPr>
          <p:cNvSpPr>
            <a:spLocks noGrp="1"/>
          </p:cNvSpPr>
          <p:nvPr>
            <p:ph type="title"/>
          </p:nvPr>
        </p:nvSpPr>
        <p:spPr/>
        <p:txBody>
          <a:bodyPr>
            <a:normAutofit fontScale="90000"/>
          </a:bodyPr>
          <a:lstStyle/>
          <a:p>
            <a:pPr algn="ctr"/>
            <a:r>
              <a:rPr lang="en-US" dirty="0"/>
              <a:t>8.5. Audit Monitor</a:t>
            </a:r>
          </a:p>
        </p:txBody>
      </p:sp>
      <p:sp>
        <p:nvSpPr>
          <p:cNvPr id="3" name="Content Placeholder 2">
            <a:extLst>
              <a:ext uri="{FF2B5EF4-FFF2-40B4-BE49-F238E27FC236}">
                <a16:creationId xmlns:a16="http://schemas.microsoft.com/office/drawing/2014/main" id="{E2195897-7BB0-43BA-9E65-D32E530391B1}"/>
              </a:ext>
            </a:extLst>
          </p:cNvPr>
          <p:cNvSpPr>
            <a:spLocks noGrp="1"/>
          </p:cNvSpPr>
          <p:nvPr>
            <p:ph idx="1"/>
          </p:nvPr>
        </p:nvSpPr>
        <p:spPr>
          <a:xfrm>
            <a:off x="259492" y="831827"/>
            <a:ext cx="5655152" cy="5529889"/>
          </a:xfrm>
        </p:spPr>
        <p:txBody>
          <a:bodyPr>
            <a:normAutofit fontScale="77500" lnSpcReduction="20000"/>
          </a:bodyPr>
          <a:lstStyle/>
          <a:p>
            <a:r>
              <a:rPr lang="en-US" altLang="en-US" sz="2800" dirty="0"/>
              <a:t>The </a:t>
            </a:r>
            <a:r>
              <a:rPr lang="en-US" altLang="en-US" sz="2800" b="1" i="1" dirty="0"/>
              <a:t>audit monitor </a:t>
            </a:r>
            <a:r>
              <a:rPr lang="en-US" altLang="en-US" sz="2800" dirty="0"/>
              <a:t>mechanism is used to collect audit tracking data for networks and IT resources in support of (or dictated by) regulatory and contractual obligations</a:t>
            </a:r>
          </a:p>
          <a:p>
            <a:r>
              <a:rPr lang="en-US" altLang="en-US" sz="2800" dirty="0"/>
              <a:t>A cloud service consumer requests access to a cloud service by sending a login request message with security credentials (1)</a:t>
            </a:r>
          </a:p>
          <a:p>
            <a:r>
              <a:rPr lang="en-US" altLang="en-US" sz="2800" dirty="0"/>
              <a:t>The audit monitor intercepts the message (2) </a:t>
            </a:r>
          </a:p>
          <a:p>
            <a:r>
              <a:rPr lang="en-US" altLang="en-US" sz="2800" dirty="0"/>
              <a:t>and forwards it to the authentication service (3)</a:t>
            </a:r>
          </a:p>
          <a:p>
            <a:r>
              <a:rPr lang="en-US" altLang="en-US" sz="2800" dirty="0"/>
              <a:t>The authentication service processes the security credentials</a:t>
            </a:r>
          </a:p>
        </p:txBody>
      </p:sp>
      <p:sp>
        <p:nvSpPr>
          <p:cNvPr id="4" name="Footer Placeholder 1">
            <a:extLst>
              <a:ext uri="{FF2B5EF4-FFF2-40B4-BE49-F238E27FC236}">
                <a16:creationId xmlns:a16="http://schemas.microsoft.com/office/drawing/2014/main" id="{422A4644-54B4-43D4-BD84-68140539582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87426" name="Picture 2">
            <a:extLst>
              <a:ext uri="{FF2B5EF4-FFF2-40B4-BE49-F238E27FC236}">
                <a16:creationId xmlns:a16="http://schemas.microsoft.com/office/drawing/2014/main" id="{DE0B0C93-2EDA-496F-87A6-A960FA1D5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644" y="1735967"/>
            <a:ext cx="6277356" cy="37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7427" name="Text Box 3">
            <a:extLst>
              <a:ext uri="{FF2B5EF4-FFF2-40B4-BE49-F238E27FC236}">
                <a16:creationId xmlns:a16="http://schemas.microsoft.com/office/drawing/2014/main" id="{EF6407E3-7123-4998-94E7-795A9F5D9AB9}"/>
              </a:ext>
            </a:extLst>
          </p:cNvPr>
          <p:cNvSpPr txBox="1">
            <a:spLocks noChangeArrowheads="1"/>
          </p:cNvSpPr>
          <p:nvPr/>
        </p:nvSpPr>
        <p:spPr bwMode="auto">
          <a:xfrm>
            <a:off x="8279431" y="5783052"/>
            <a:ext cx="1201453"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8.15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165B-60A7-4F48-89DC-31045722A2C2}"/>
              </a:ext>
            </a:extLst>
          </p:cNvPr>
          <p:cNvSpPr>
            <a:spLocks noGrp="1"/>
          </p:cNvSpPr>
          <p:nvPr>
            <p:ph type="title"/>
          </p:nvPr>
        </p:nvSpPr>
        <p:spPr/>
        <p:txBody>
          <a:bodyPr>
            <a:normAutofit fontScale="90000"/>
          </a:bodyPr>
          <a:lstStyle/>
          <a:p>
            <a:pPr algn="ctr"/>
            <a:r>
              <a:rPr lang="en-US" dirty="0"/>
              <a:t>8.5. Audit Monitor</a:t>
            </a:r>
          </a:p>
        </p:txBody>
      </p:sp>
      <p:sp>
        <p:nvSpPr>
          <p:cNvPr id="3" name="Content Placeholder 2">
            <a:extLst>
              <a:ext uri="{FF2B5EF4-FFF2-40B4-BE49-F238E27FC236}">
                <a16:creationId xmlns:a16="http://schemas.microsoft.com/office/drawing/2014/main" id="{E2195897-7BB0-43BA-9E65-D32E530391B1}"/>
              </a:ext>
            </a:extLst>
          </p:cNvPr>
          <p:cNvSpPr>
            <a:spLocks noGrp="1"/>
          </p:cNvSpPr>
          <p:nvPr>
            <p:ph idx="1"/>
          </p:nvPr>
        </p:nvSpPr>
        <p:spPr>
          <a:xfrm>
            <a:off x="259492" y="1075039"/>
            <a:ext cx="5036107" cy="5115693"/>
          </a:xfrm>
        </p:spPr>
        <p:txBody>
          <a:bodyPr>
            <a:normAutofit fontScale="85000" lnSpcReduction="20000"/>
          </a:bodyPr>
          <a:lstStyle/>
          <a:p>
            <a:r>
              <a:rPr lang="en-US" altLang="en-US" sz="2800" dirty="0"/>
              <a:t>A response message is generated for the cloud service consumer, in addition to the results from the login attempt (4). </a:t>
            </a:r>
          </a:p>
          <a:p>
            <a:r>
              <a:rPr lang="en-US" altLang="en-US" sz="2800" dirty="0"/>
              <a:t>The audit monitor intercepts the response message and stores the entire collected login event details in the log database, as per the organization’s audit policy requirements (5)</a:t>
            </a:r>
          </a:p>
          <a:p>
            <a:r>
              <a:rPr lang="en-US" altLang="en-US" sz="2800" dirty="0"/>
              <a:t>Access has been granted, and a response is sent back to the cloud service consumer (6).</a:t>
            </a:r>
            <a:endParaRPr lang="en-US" dirty="0"/>
          </a:p>
        </p:txBody>
      </p:sp>
      <p:sp>
        <p:nvSpPr>
          <p:cNvPr id="4" name="Footer Placeholder 1">
            <a:extLst>
              <a:ext uri="{FF2B5EF4-FFF2-40B4-BE49-F238E27FC236}">
                <a16:creationId xmlns:a16="http://schemas.microsoft.com/office/drawing/2014/main" id="{422A4644-54B4-43D4-BD84-68140539582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87426" name="Picture 2">
            <a:extLst>
              <a:ext uri="{FF2B5EF4-FFF2-40B4-BE49-F238E27FC236}">
                <a16:creationId xmlns:a16="http://schemas.microsoft.com/office/drawing/2014/main" id="{DE0B0C93-2EDA-496F-87A6-A960FA1D5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599" y="1500004"/>
            <a:ext cx="6799397" cy="403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7427" name="Text Box 3">
            <a:extLst>
              <a:ext uri="{FF2B5EF4-FFF2-40B4-BE49-F238E27FC236}">
                <a16:creationId xmlns:a16="http://schemas.microsoft.com/office/drawing/2014/main" id="{EF6407E3-7123-4998-94E7-795A9F5D9AB9}"/>
              </a:ext>
            </a:extLst>
          </p:cNvPr>
          <p:cNvSpPr txBox="1">
            <a:spLocks noChangeArrowheads="1"/>
          </p:cNvSpPr>
          <p:nvPr/>
        </p:nvSpPr>
        <p:spPr bwMode="auto">
          <a:xfrm>
            <a:off x="8279431" y="5783052"/>
            <a:ext cx="1201453"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400" dirty="0"/>
              <a:t>Figure 8.15</a:t>
            </a:r>
          </a:p>
        </p:txBody>
      </p:sp>
    </p:spTree>
    <p:extLst>
      <p:ext uri="{BB962C8B-B14F-4D97-AF65-F5344CB8AC3E}">
        <p14:creationId xmlns:p14="http://schemas.microsoft.com/office/powerpoint/2010/main" val="2881575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1391-637F-433F-9B86-82F6139E48D8}"/>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7D3A5F81-5BC7-4F36-9007-3243D8FCAABD}"/>
              </a:ext>
            </a:extLst>
          </p:cNvPr>
          <p:cNvSpPr>
            <a:spLocks noGrp="1"/>
          </p:cNvSpPr>
          <p:nvPr>
            <p:ph idx="1"/>
          </p:nvPr>
        </p:nvSpPr>
        <p:spPr>
          <a:xfrm>
            <a:off x="0" y="1038925"/>
            <a:ext cx="6040222" cy="5115693"/>
          </a:xfrm>
        </p:spPr>
        <p:txBody>
          <a:bodyPr>
            <a:normAutofit fontScale="70000" lnSpcReduction="20000"/>
          </a:bodyPr>
          <a:lstStyle/>
          <a:p>
            <a:r>
              <a:rPr lang="en-US" altLang="en-US" sz="2800" b="1" dirty="0"/>
              <a:t>Figure 8.16 </a:t>
            </a:r>
            <a:r>
              <a:rPr lang="en-US" altLang="en-US" sz="2800" dirty="0"/>
              <a:t>An end-user attempts access to the Role Player cloud service (1). </a:t>
            </a:r>
          </a:p>
          <a:p>
            <a:r>
              <a:rPr lang="en-US" altLang="en-US" sz="2800" dirty="0"/>
              <a:t>An audit monitor transparently intercepts the HTTP request message and analyzes the message header to determine the geographical origin of the end-user (2)</a:t>
            </a:r>
          </a:p>
          <a:p>
            <a:r>
              <a:rPr lang="en-US" altLang="en-US" sz="2800" dirty="0"/>
              <a:t>The audit monitoring agent determines that the end-user is from a region that </a:t>
            </a:r>
            <a:r>
              <a:rPr lang="en-US" altLang="en-US" sz="2800" dirty="0" err="1"/>
              <a:t>Innovartus</a:t>
            </a:r>
            <a:r>
              <a:rPr lang="en-US" altLang="en-US" sz="2800" dirty="0"/>
              <a:t> is not authorized to charge a fee for access to the application. The agent forwards the message to the cloud service (3a) </a:t>
            </a:r>
          </a:p>
          <a:p>
            <a:r>
              <a:rPr lang="en-US" altLang="en-US" sz="2800" dirty="0"/>
              <a:t>and generates the audit track information for storage in the log database (3b)</a:t>
            </a:r>
          </a:p>
          <a:p>
            <a:r>
              <a:rPr lang="en-US" altLang="en-US" sz="2800" dirty="0"/>
              <a:t>The cloud service receives the HTTP message and grants the end-user access at no charge (4).</a:t>
            </a:r>
          </a:p>
          <a:p>
            <a:endParaRPr lang="en-US" dirty="0"/>
          </a:p>
        </p:txBody>
      </p:sp>
      <p:sp>
        <p:nvSpPr>
          <p:cNvPr id="4" name="Footer Placeholder 1">
            <a:extLst>
              <a:ext uri="{FF2B5EF4-FFF2-40B4-BE49-F238E27FC236}">
                <a16:creationId xmlns:a16="http://schemas.microsoft.com/office/drawing/2014/main" id="{69A5932B-3207-44DE-843F-44851496723C}"/>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89474" name="Picture 2">
            <a:extLst>
              <a:ext uri="{FF2B5EF4-FFF2-40B4-BE49-F238E27FC236}">
                <a16:creationId xmlns:a16="http://schemas.microsoft.com/office/drawing/2014/main" id="{DDBADB35-B458-47AB-B6FA-4DA74389C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0718"/>
            <a:ext cx="6040222" cy="3656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9C56-3D85-4C83-9B37-B119ADC7929B}"/>
              </a:ext>
            </a:extLst>
          </p:cNvPr>
          <p:cNvSpPr>
            <a:spLocks noGrp="1"/>
          </p:cNvSpPr>
          <p:nvPr>
            <p:ph type="title"/>
          </p:nvPr>
        </p:nvSpPr>
        <p:spPr/>
        <p:txBody>
          <a:bodyPr>
            <a:normAutofit fontScale="90000"/>
          </a:bodyPr>
          <a:lstStyle/>
          <a:p>
            <a:pPr algn="ctr"/>
            <a:r>
              <a:rPr lang="en-US" dirty="0"/>
              <a:t>8.6. Failover System</a:t>
            </a:r>
          </a:p>
        </p:txBody>
      </p:sp>
      <p:sp>
        <p:nvSpPr>
          <p:cNvPr id="3" name="Content Placeholder 2">
            <a:extLst>
              <a:ext uri="{FF2B5EF4-FFF2-40B4-BE49-F238E27FC236}">
                <a16:creationId xmlns:a16="http://schemas.microsoft.com/office/drawing/2014/main" id="{9B09495F-65DB-4223-850A-7A41DC82D0D5}"/>
              </a:ext>
            </a:extLst>
          </p:cNvPr>
          <p:cNvSpPr>
            <a:spLocks noGrp="1"/>
          </p:cNvSpPr>
          <p:nvPr>
            <p:ph idx="1"/>
          </p:nvPr>
        </p:nvSpPr>
        <p:spPr>
          <a:xfrm>
            <a:off x="259492" y="1075039"/>
            <a:ext cx="11652421" cy="5449166"/>
          </a:xfrm>
        </p:spPr>
        <p:txBody>
          <a:bodyPr>
            <a:normAutofit fontScale="92500" lnSpcReduction="20000"/>
          </a:bodyPr>
          <a:lstStyle/>
          <a:p>
            <a:r>
              <a:rPr lang="en-US" dirty="0"/>
              <a:t>The </a:t>
            </a:r>
            <a:r>
              <a:rPr lang="en-US" i="1" dirty="0"/>
              <a:t>failover system </a:t>
            </a:r>
            <a:r>
              <a:rPr lang="en-US" dirty="0"/>
              <a:t>mechanism </a:t>
            </a:r>
          </a:p>
          <a:p>
            <a:pPr lvl="1"/>
            <a:r>
              <a:rPr lang="en-US" dirty="0"/>
              <a:t>is used to increase the reliability and availability of IT resources by using established clustering technology to provide redundant implementations</a:t>
            </a:r>
          </a:p>
          <a:p>
            <a:pPr lvl="1"/>
            <a:r>
              <a:rPr lang="en-US" dirty="0"/>
              <a:t>is configured to automatically switch over to a redundant or standby IT resource instance whenever the currently active IT resource becomes unavailable</a:t>
            </a:r>
          </a:p>
          <a:p>
            <a:pPr lvl="1"/>
            <a:r>
              <a:rPr lang="en-US" dirty="0"/>
              <a:t>are commonly used for mission-critical programs and reusable services that can introduce a single point of failure for multiple applications </a:t>
            </a:r>
          </a:p>
          <a:p>
            <a:pPr lvl="1"/>
            <a:r>
              <a:rPr lang="en-US" dirty="0"/>
              <a:t>can span more than one geographical region so that each location hosts one or more redundant implementations of the same IT resource.</a:t>
            </a:r>
          </a:p>
          <a:p>
            <a:pPr lvl="1"/>
            <a:r>
              <a:rPr lang="en-US" dirty="0"/>
              <a:t>Can be configured as</a:t>
            </a:r>
            <a:r>
              <a:rPr lang="en-US" i="1" dirty="0"/>
              <a:t> </a:t>
            </a:r>
            <a:r>
              <a:rPr lang="en-US" b="1" i="1" dirty="0"/>
              <a:t>Active-Active</a:t>
            </a:r>
            <a:r>
              <a:rPr lang="en-US" i="1" dirty="0"/>
              <a:t> </a:t>
            </a:r>
            <a:r>
              <a:rPr lang="en-US" dirty="0"/>
              <a:t>or </a:t>
            </a:r>
            <a:r>
              <a:rPr lang="en-US" b="1" i="1" dirty="0"/>
              <a:t>Active-Passive</a:t>
            </a:r>
            <a:r>
              <a:rPr lang="en-US" dirty="0"/>
              <a:t>.</a:t>
            </a:r>
          </a:p>
          <a:p>
            <a:r>
              <a:rPr lang="en-US" dirty="0"/>
              <a:t>The resource replication mechanism is sometimes utilized by the failover system to provide redundant IT resource instances, which are actively monitored for the detection of errors and unavailability conditions</a:t>
            </a:r>
          </a:p>
        </p:txBody>
      </p:sp>
    </p:spTree>
    <p:extLst>
      <p:ext uri="{BB962C8B-B14F-4D97-AF65-F5344CB8AC3E}">
        <p14:creationId xmlns:p14="http://schemas.microsoft.com/office/powerpoint/2010/main" val="3883495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8529-2799-41EA-8897-BFEE2A7C117C}"/>
              </a:ext>
            </a:extLst>
          </p:cNvPr>
          <p:cNvSpPr>
            <a:spLocks noGrp="1"/>
          </p:cNvSpPr>
          <p:nvPr>
            <p:ph type="title"/>
          </p:nvPr>
        </p:nvSpPr>
        <p:spPr/>
        <p:txBody>
          <a:bodyPr>
            <a:normAutofit fontScale="90000"/>
          </a:bodyPr>
          <a:lstStyle/>
          <a:p>
            <a:pPr algn="ctr"/>
            <a:r>
              <a:rPr lang="en-US" dirty="0"/>
              <a:t>8.6. Failover System – Active/Active</a:t>
            </a:r>
          </a:p>
        </p:txBody>
      </p:sp>
      <p:sp>
        <p:nvSpPr>
          <p:cNvPr id="3" name="Content Placeholder 2">
            <a:extLst>
              <a:ext uri="{FF2B5EF4-FFF2-40B4-BE49-F238E27FC236}">
                <a16:creationId xmlns:a16="http://schemas.microsoft.com/office/drawing/2014/main" id="{66743AB7-ED12-4D12-A5C7-1FBB7BFE7DD6}"/>
              </a:ext>
            </a:extLst>
          </p:cNvPr>
          <p:cNvSpPr>
            <a:spLocks noGrp="1"/>
          </p:cNvSpPr>
          <p:nvPr>
            <p:ph idx="1"/>
          </p:nvPr>
        </p:nvSpPr>
        <p:spPr>
          <a:xfrm>
            <a:off x="259493" y="1075039"/>
            <a:ext cx="5938836" cy="5115693"/>
          </a:xfrm>
        </p:spPr>
        <p:txBody>
          <a:bodyPr/>
          <a:lstStyle/>
          <a:p>
            <a:r>
              <a:rPr lang="en-US" dirty="0"/>
              <a:t>In an active-active configuration, redundant implementations of the IT resource actively serve the workload synchronously </a:t>
            </a:r>
          </a:p>
          <a:p>
            <a:r>
              <a:rPr lang="en-US" dirty="0"/>
              <a:t>Load balancing among active instances is required</a:t>
            </a:r>
          </a:p>
        </p:txBody>
      </p:sp>
      <p:sp>
        <p:nvSpPr>
          <p:cNvPr id="4" name="Footer Placeholder 1">
            <a:extLst>
              <a:ext uri="{FF2B5EF4-FFF2-40B4-BE49-F238E27FC236}">
                <a16:creationId xmlns:a16="http://schemas.microsoft.com/office/drawing/2014/main" id="{9D0E3FC0-F791-4C61-A9DD-D2318E9FE21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91522" name="Picture 2">
            <a:extLst>
              <a:ext uri="{FF2B5EF4-FFF2-40B4-BE49-F238E27FC236}">
                <a16:creationId xmlns:a16="http://schemas.microsoft.com/office/drawing/2014/main" id="{58160F28-F83C-429F-9501-E06DF5274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528" y="1131957"/>
            <a:ext cx="5546385" cy="465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23" name="Text Box 3">
            <a:extLst>
              <a:ext uri="{FF2B5EF4-FFF2-40B4-BE49-F238E27FC236}">
                <a16:creationId xmlns:a16="http://schemas.microsoft.com/office/drawing/2014/main" id="{F2E0C743-467D-4A6F-902D-64BB5775C25C}"/>
              </a:ext>
            </a:extLst>
          </p:cNvPr>
          <p:cNvSpPr txBox="1">
            <a:spLocks noChangeArrowheads="1"/>
          </p:cNvSpPr>
          <p:nvPr/>
        </p:nvSpPr>
        <p:spPr bwMode="auto">
          <a:xfrm>
            <a:off x="6365528" y="5789461"/>
            <a:ext cx="5546385"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8.17 The failover system monitors the operational status of Cloud Service A.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CFB0-8235-4708-BD44-F4299C9A7E48}"/>
              </a:ext>
            </a:extLst>
          </p:cNvPr>
          <p:cNvSpPr>
            <a:spLocks noGrp="1"/>
          </p:cNvSpPr>
          <p:nvPr>
            <p:ph type="title"/>
          </p:nvPr>
        </p:nvSpPr>
        <p:spPr/>
        <p:txBody>
          <a:bodyPr>
            <a:normAutofit fontScale="90000"/>
          </a:bodyPr>
          <a:lstStyle/>
          <a:p>
            <a:pPr algn="ctr"/>
            <a:r>
              <a:rPr lang="en-US" dirty="0"/>
              <a:t>8.6. Failover System – Active/Active</a:t>
            </a:r>
          </a:p>
        </p:txBody>
      </p:sp>
      <p:sp>
        <p:nvSpPr>
          <p:cNvPr id="3" name="Content Placeholder 2">
            <a:extLst>
              <a:ext uri="{FF2B5EF4-FFF2-40B4-BE49-F238E27FC236}">
                <a16:creationId xmlns:a16="http://schemas.microsoft.com/office/drawing/2014/main" id="{3D70A15F-91E4-4707-A864-BA35969516F2}"/>
              </a:ext>
            </a:extLst>
          </p:cNvPr>
          <p:cNvSpPr>
            <a:spLocks noGrp="1"/>
          </p:cNvSpPr>
          <p:nvPr>
            <p:ph idx="1"/>
          </p:nvPr>
        </p:nvSpPr>
        <p:spPr>
          <a:xfrm>
            <a:off x="259492" y="1075039"/>
            <a:ext cx="11652421" cy="1298969"/>
          </a:xfrm>
        </p:spPr>
        <p:txBody>
          <a:bodyPr>
            <a:normAutofit fontScale="92500" lnSpcReduction="20000"/>
          </a:bodyPr>
          <a:lstStyle/>
          <a:p>
            <a:r>
              <a:rPr lang="en-US" altLang="en-US" sz="2800" dirty="0"/>
              <a:t>When a failure is detected in one Cloud Service A implementation, the failover system commands the load balancer to switch over the workload to the redundant Cloud Service A implementation.</a:t>
            </a:r>
            <a:endParaRPr lang="en-US" dirty="0"/>
          </a:p>
        </p:txBody>
      </p:sp>
      <p:sp>
        <p:nvSpPr>
          <p:cNvPr id="4" name="Footer Placeholder 1">
            <a:extLst>
              <a:ext uri="{FF2B5EF4-FFF2-40B4-BE49-F238E27FC236}">
                <a16:creationId xmlns:a16="http://schemas.microsoft.com/office/drawing/2014/main" id="{22554D6B-5930-4579-A546-3E471D7FAB9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93570" name="Picture 2">
            <a:extLst>
              <a:ext uri="{FF2B5EF4-FFF2-40B4-BE49-F238E27FC236}">
                <a16:creationId xmlns:a16="http://schemas.microsoft.com/office/drawing/2014/main" id="{7B2955C4-C694-44BA-BCAB-5A4CAB4F8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331" y="2077546"/>
            <a:ext cx="6117336" cy="405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3571" name="Text Box 3">
            <a:extLst>
              <a:ext uri="{FF2B5EF4-FFF2-40B4-BE49-F238E27FC236}">
                <a16:creationId xmlns:a16="http://schemas.microsoft.com/office/drawing/2014/main" id="{331EE559-56A9-49E3-99C9-A99202FFB6B9}"/>
              </a:ext>
            </a:extLst>
          </p:cNvPr>
          <p:cNvSpPr txBox="1">
            <a:spLocks noChangeArrowheads="1"/>
          </p:cNvSpPr>
          <p:nvPr/>
        </p:nvSpPr>
        <p:spPr bwMode="auto">
          <a:xfrm>
            <a:off x="7945549" y="6192439"/>
            <a:ext cx="130603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8.18</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0A96-5019-4564-BC5C-7EE51E3D29B3}"/>
              </a:ext>
            </a:extLst>
          </p:cNvPr>
          <p:cNvSpPr>
            <a:spLocks noGrp="1"/>
          </p:cNvSpPr>
          <p:nvPr>
            <p:ph type="title"/>
          </p:nvPr>
        </p:nvSpPr>
        <p:spPr/>
        <p:txBody>
          <a:bodyPr>
            <a:normAutofit fontScale="90000"/>
          </a:bodyPr>
          <a:lstStyle/>
          <a:p>
            <a:pPr algn="ctr"/>
            <a:r>
              <a:rPr lang="en-US" dirty="0"/>
              <a:t>8.6. Failover System – Active/Active</a:t>
            </a:r>
          </a:p>
        </p:txBody>
      </p:sp>
      <p:sp>
        <p:nvSpPr>
          <p:cNvPr id="3" name="Content Placeholder 2">
            <a:extLst>
              <a:ext uri="{FF2B5EF4-FFF2-40B4-BE49-F238E27FC236}">
                <a16:creationId xmlns:a16="http://schemas.microsoft.com/office/drawing/2014/main" id="{9C15267D-E2BB-40F3-99FB-69B7F1101D63}"/>
              </a:ext>
            </a:extLst>
          </p:cNvPr>
          <p:cNvSpPr>
            <a:spLocks noGrp="1"/>
          </p:cNvSpPr>
          <p:nvPr>
            <p:ph idx="1"/>
          </p:nvPr>
        </p:nvSpPr>
        <p:spPr>
          <a:xfrm>
            <a:off x="259492" y="1075040"/>
            <a:ext cx="11652421" cy="1583940"/>
          </a:xfrm>
        </p:spPr>
        <p:txBody>
          <a:bodyPr>
            <a:normAutofit fontScale="85000" lnSpcReduction="10000"/>
          </a:bodyPr>
          <a:lstStyle/>
          <a:p>
            <a:r>
              <a:rPr lang="en-US" altLang="en-US" sz="2800" dirty="0"/>
              <a:t>The failed Cloud Service A implementation is recovered or replicated into an operational cloud service. </a:t>
            </a:r>
          </a:p>
          <a:p>
            <a:r>
              <a:rPr lang="en-US" altLang="en-US" sz="2800" dirty="0"/>
              <a:t>The failover system now commands the load balancer to distribute the workload again.</a:t>
            </a:r>
            <a:endParaRPr lang="en-US" dirty="0"/>
          </a:p>
        </p:txBody>
      </p:sp>
      <p:sp>
        <p:nvSpPr>
          <p:cNvPr id="4" name="Footer Placeholder 1">
            <a:extLst>
              <a:ext uri="{FF2B5EF4-FFF2-40B4-BE49-F238E27FC236}">
                <a16:creationId xmlns:a16="http://schemas.microsoft.com/office/drawing/2014/main" id="{2D4953B3-C378-4940-BD34-F5BD39795A05}"/>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95618" name="Picture 2">
            <a:extLst>
              <a:ext uri="{FF2B5EF4-FFF2-40B4-BE49-F238E27FC236}">
                <a16:creationId xmlns:a16="http://schemas.microsoft.com/office/drawing/2014/main" id="{3E6E932C-0830-4487-B058-BF7C54D2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165" y="2540100"/>
            <a:ext cx="5709514" cy="378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5619" name="Text Box 3">
            <a:extLst>
              <a:ext uri="{FF2B5EF4-FFF2-40B4-BE49-F238E27FC236}">
                <a16:creationId xmlns:a16="http://schemas.microsoft.com/office/drawing/2014/main" id="{93478AAF-18A1-46A5-B81A-9F0BE34F03A1}"/>
              </a:ext>
            </a:extLst>
          </p:cNvPr>
          <p:cNvSpPr txBox="1">
            <a:spLocks noChangeArrowheads="1"/>
          </p:cNvSpPr>
          <p:nvPr/>
        </p:nvSpPr>
        <p:spPr bwMode="auto">
          <a:xfrm>
            <a:off x="6085702" y="6329374"/>
            <a:ext cx="135058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8.19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EB8A-28F4-4498-919F-F84C9913FD2A}"/>
              </a:ext>
            </a:extLst>
          </p:cNvPr>
          <p:cNvSpPr>
            <a:spLocks noGrp="1"/>
          </p:cNvSpPr>
          <p:nvPr>
            <p:ph type="title"/>
          </p:nvPr>
        </p:nvSpPr>
        <p:spPr/>
        <p:txBody>
          <a:bodyPr>
            <a:normAutofit fontScale="90000"/>
          </a:bodyPr>
          <a:lstStyle/>
          <a:p>
            <a:pPr algn="ctr"/>
            <a:r>
              <a:rPr lang="en-US" dirty="0"/>
              <a:t>8.6. Failover System – Active/Passive</a:t>
            </a:r>
          </a:p>
        </p:txBody>
      </p:sp>
      <p:sp>
        <p:nvSpPr>
          <p:cNvPr id="3" name="Content Placeholder 2">
            <a:extLst>
              <a:ext uri="{FF2B5EF4-FFF2-40B4-BE49-F238E27FC236}">
                <a16:creationId xmlns:a16="http://schemas.microsoft.com/office/drawing/2014/main" id="{402342AF-6278-49DD-BE1E-83F253BEA02F}"/>
              </a:ext>
            </a:extLst>
          </p:cNvPr>
          <p:cNvSpPr>
            <a:spLocks noGrp="1"/>
          </p:cNvSpPr>
          <p:nvPr>
            <p:ph idx="1"/>
          </p:nvPr>
        </p:nvSpPr>
        <p:spPr>
          <a:xfrm>
            <a:off x="259492" y="1075039"/>
            <a:ext cx="5959429" cy="5286677"/>
          </a:xfrm>
        </p:spPr>
        <p:txBody>
          <a:bodyPr>
            <a:normAutofit fontScale="92500" lnSpcReduction="20000"/>
          </a:bodyPr>
          <a:lstStyle/>
          <a:p>
            <a:r>
              <a:rPr lang="en-US" dirty="0"/>
              <a:t>In an active-passive configuration, a standby or inactive implementation is activated to take over the processing from the IT resource that becomes unavailable, and the corresponding workload is redirected to the instance taking over the operation</a:t>
            </a:r>
          </a:p>
          <a:p>
            <a:r>
              <a:rPr lang="en-US" altLang="en-US" sz="2800" dirty="0"/>
              <a:t>The failover system monitors the operational status of Cloud Service A. The Cloud Service A implementation acting as the active instance is receiving cloud service consumer requests</a:t>
            </a:r>
            <a:endParaRPr lang="en-US" dirty="0"/>
          </a:p>
        </p:txBody>
      </p:sp>
      <p:sp>
        <p:nvSpPr>
          <p:cNvPr id="4" name="Footer Placeholder 1">
            <a:extLst>
              <a:ext uri="{FF2B5EF4-FFF2-40B4-BE49-F238E27FC236}">
                <a16:creationId xmlns:a16="http://schemas.microsoft.com/office/drawing/2014/main" id="{1447FD8B-C649-4E29-8CB6-F7A18A1BB9A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97666" name="Picture 2">
            <a:extLst>
              <a:ext uri="{FF2B5EF4-FFF2-40B4-BE49-F238E27FC236}">
                <a16:creationId xmlns:a16="http://schemas.microsoft.com/office/drawing/2014/main" id="{006018B6-C3A8-4A58-9109-0E90C3DFE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921" y="1979949"/>
            <a:ext cx="5913425" cy="3924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7667" name="Text Box 3">
            <a:extLst>
              <a:ext uri="{FF2B5EF4-FFF2-40B4-BE49-F238E27FC236}">
                <a16:creationId xmlns:a16="http://schemas.microsoft.com/office/drawing/2014/main" id="{BBA4EDB4-F518-438A-AE12-F6998AE995AB}"/>
              </a:ext>
            </a:extLst>
          </p:cNvPr>
          <p:cNvSpPr txBox="1">
            <a:spLocks noChangeArrowheads="1"/>
          </p:cNvSpPr>
          <p:nvPr/>
        </p:nvSpPr>
        <p:spPr bwMode="auto">
          <a:xfrm>
            <a:off x="8768093" y="6032204"/>
            <a:ext cx="139870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8.20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C843-2DBA-4CD2-8695-53184F79B75F}"/>
              </a:ext>
            </a:extLst>
          </p:cNvPr>
          <p:cNvSpPr>
            <a:spLocks noGrp="1"/>
          </p:cNvSpPr>
          <p:nvPr>
            <p:ph type="title"/>
          </p:nvPr>
        </p:nvSpPr>
        <p:spPr/>
        <p:txBody>
          <a:bodyPr>
            <a:normAutofit fontScale="90000"/>
          </a:bodyPr>
          <a:lstStyle/>
          <a:p>
            <a:pPr algn="ctr"/>
            <a:r>
              <a:rPr lang="en-US" dirty="0"/>
              <a:t>8.6. Failover System – Active/Passive</a:t>
            </a:r>
          </a:p>
        </p:txBody>
      </p:sp>
      <p:sp>
        <p:nvSpPr>
          <p:cNvPr id="3" name="Content Placeholder 2">
            <a:extLst>
              <a:ext uri="{FF2B5EF4-FFF2-40B4-BE49-F238E27FC236}">
                <a16:creationId xmlns:a16="http://schemas.microsoft.com/office/drawing/2014/main" id="{9A7B850E-A501-4987-8117-60609C72F88D}"/>
              </a:ext>
            </a:extLst>
          </p:cNvPr>
          <p:cNvSpPr>
            <a:spLocks noGrp="1"/>
          </p:cNvSpPr>
          <p:nvPr>
            <p:ph idx="1"/>
          </p:nvPr>
        </p:nvSpPr>
        <p:spPr>
          <a:xfrm>
            <a:off x="259492" y="1075039"/>
            <a:ext cx="5103547" cy="5115693"/>
          </a:xfrm>
        </p:spPr>
        <p:txBody>
          <a:bodyPr>
            <a:normAutofit fontScale="92500" lnSpcReduction="10000"/>
          </a:bodyPr>
          <a:lstStyle/>
          <a:p>
            <a:r>
              <a:rPr lang="en-US" altLang="en-US" sz="2800" dirty="0"/>
              <a:t>The Cloud Service A implementation acting as the active instance encounters a failure that is detected by the failover system, which subsequently activates the inactive Cloud Service A implementation and redirects the workload toward it. The newly invoked Cloud Service A implementation now assumes the role of active instance.</a:t>
            </a:r>
            <a:endParaRPr lang="en-US" dirty="0"/>
          </a:p>
        </p:txBody>
      </p:sp>
      <p:sp>
        <p:nvSpPr>
          <p:cNvPr id="4" name="Footer Placeholder 1">
            <a:extLst>
              <a:ext uri="{FF2B5EF4-FFF2-40B4-BE49-F238E27FC236}">
                <a16:creationId xmlns:a16="http://schemas.microsoft.com/office/drawing/2014/main" id="{6981F714-BC0F-440E-B97C-442FEF75089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99714" name="Picture 2">
            <a:extLst>
              <a:ext uri="{FF2B5EF4-FFF2-40B4-BE49-F238E27FC236}">
                <a16:creationId xmlns:a16="http://schemas.microsoft.com/office/drawing/2014/main" id="{31530D61-8E6D-4D20-B3A7-C1CAB5DF2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39" y="1190645"/>
            <a:ext cx="6683620" cy="443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9715" name="Text Box 3">
            <a:extLst>
              <a:ext uri="{FF2B5EF4-FFF2-40B4-BE49-F238E27FC236}">
                <a16:creationId xmlns:a16="http://schemas.microsoft.com/office/drawing/2014/main" id="{640E7EAD-27E5-4173-B4D3-073744A7C4EF}"/>
              </a:ext>
            </a:extLst>
          </p:cNvPr>
          <p:cNvSpPr txBox="1">
            <a:spLocks noChangeArrowheads="1"/>
          </p:cNvSpPr>
          <p:nvPr/>
        </p:nvSpPr>
        <p:spPr bwMode="auto">
          <a:xfrm>
            <a:off x="8229600" y="5625904"/>
            <a:ext cx="159056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8.21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B0D1-4C03-4F14-9848-D37B51BC607D}"/>
              </a:ext>
            </a:extLst>
          </p:cNvPr>
          <p:cNvSpPr>
            <a:spLocks noGrp="1"/>
          </p:cNvSpPr>
          <p:nvPr>
            <p:ph type="title"/>
          </p:nvPr>
        </p:nvSpPr>
        <p:spPr/>
        <p:txBody>
          <a:bodyPr>
            <a:normAutofit fontScale="90000"/>
          </a:bodyPr>
          <a:lstStyle/>
          <a:p>
            <a:pPr algn="ctr"/>
            <a:r>
              <a:rPr lang="en-US" dirty="0"/>
              <a:t>8.6. Failover System – Active/Passive</a:t>
            </a:r>
          </a:p>
        </p:txBody>
      </p:sp>
      <p:sp>
        <p:nvSpPr>
          <p:cNvPr id="3" name="Content Placeholder 2">
            <a:extLst>
              <a:ext uri="{FF2B5EF4-FFF2-40B4-BE49-F238E27FC236}">
                <a16:creationId xmlns:a16="http://schemas.microsoft.com/office/drawing/2014/main" id="{6D005A41-B0A1-4F61-AC66-9D95E5D1A811}"/>
              </a:ext>
            </a:extLst>
          </p:cNvPr>
          <p:cNvSpPr>
            <a:spLocks noGrp="1"/>
          </p:cNvSpPr>
          <p:nvPr>
            <p:ph idx="1"/>
          </p:nvPr>
        </p:nvSpPr>
        <p:spPr>
          <a:xfrm>
            <a:off x="259492" y="1075040"/>
            <a:ext cx="11652421" cy="1463624"/>
          </a:xfrm>
        </p:spPr>
        <p:txBody>
          <a:bodyPr>
            <a:normAutofit fontScale="92500" lnSpcReduction="10000"/>
          </a:bodyPr>
          <a:lstStyle/>
          <a:p>
            <a:r>
              <a:rPr lang="en-US" altLang="en-US" sz="2800" dirty="0"/>
              <a:t>The failed Cloud Service A implementation is recovered or replicated an operational cloud service, and is now positioned as the standby instance, while the previously invoked Cloud Service A continues to serve as the active instance</a:t>
            </a:r>
            <a:endParaRPr lang="en-US" dirty="0"/>
          </a:p>
        </p:txBody>
      </p:sp>
      <p:sp>
        <p:nvSpPr>
          <p:cNvPr id="4" name="Footer Placeholder 1">
            <a:extLst>
              <a:ext uri="{FF2B5EF4-FFF2-40B4-BE49-F238E27FC236}">
                <a16:creationId xmlns:a16="http://schemas.microsoft.com/office/drawing/2014/main" id="{59E612C0-EC0E-4340-A68C-466B1022809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01762" name="Picture 2">
            <a:extLst>
              <a:ext uri="{FF2B5EF4-FFF2-40B4-BE49-F238E27FC236}">
                <a16:creationId xmlns:a16="http://schemas.microsoft.com/office/drawing/2014/main" id="{DD7511FE-680D-4D70-9EC3-3D34EFD94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80" y="2355140"/>
            <a:ext cx="6117336" cy="405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763" name="Text Box 3">
            <a:extLst>
              <a:ext uri="{FF2B5EF4-FFF2-40B4-BE49-F238E27FC236}">
                <a16:creationId xmlns:a16="http://schemas.microsoft.com/office/drawing/2014/main" id="{006CBCD0-E42D-4C1A-AC38-414BA1183D14}"/>
              </a:ext>
            </a:extLst>
          </p:cNvPr>
          <p:cNvSpPr txBox="1">
            <a:spLocks noChangeArrowheads="1"/>
          </p:cNvSpPr>
          <p:nvPr/>
        </p:nvSpPr>
        <p:spPr bwMode="auto">
          <a:xfrm>
            <a:off x="5550618" y="6468436"/>
            <a:ext cx="1336608"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2BDA-0B9A-4787-A8FF-3740CA2267F4}"/>
              </a:ext>
            </a:extLst>
          </p:cNvPr>
          <p:cNvSpPr>
            <a:spLocks noGrp="1"/>
          </p:cNvSpPr>
          <p:nvPr>
            <p:ph type="title"/>
          </p:nvPr>
        </p:nvSpPr>
        <p:spPr/>
        <p:txBody>
          <a:bodyPr>
            <a:normAutofit fontScale="90000"/>
          </a:bodyPr>
          <a:lstStyle/>
          <a:p>
            <a:pPr algn="ctr"/>
            <a:r>
              <a:rPr lang="en-US" dirty="0"/>
              <a:t>8.1. Automated Scaling Listener</a:t>
            </a:r>
          </a:p>
        </p:txBody>
      </p:sp>
      <p:sp>
        <p:nvSpPr>
          <p:cNvPr id="3" name="Content Placeholder 2">
            <a:extLst>
              <a:ext uri="{FF2B5EF4-FFF2-40B4-BE49-F238E27FC236}">
                <a16:creationId xmlns:a16="http://schemas.microsoft.com/office/drawing/2014/main" id="{A9F65A1A-4E91-4116-AC0D-1D7F391F289D}"/>
              </a:ext>
            </a:extLst>
          </p:cNvPr>
          <p:cNvSpPr>
            <a:spLocks noGrp="1"/>
          </p:cNvSpPr>
          <p:nvPr>
            <p:ph idx="1"/>
          </p:nvPr>
        </p:nvSpPr>
        <p:spPr/>
        <p:txBody>
          <a:bodyPr/>
          <a:lstStyle/>
          <a:p>
            <a:r>
              <a:rPr lang="en-US" dirty="0"/>
              <a:t>Automated scaling listeners can provide different types of responses to workload fluctuation conditions</a:t>
            </a:r>
          </a:p>
          <a:p>
            <a:pPr lvl="1"/>
            <a:r>
              <a:rPr lang="en-US" dirty="0"/>
              <a:t>Automatically scaling IT resources out or in based on parameters previously defined by the cloud consumer (</a:t>
            </a:r>
            <a:r>
              <a:rPr lang="en-US" i="1" dirty="0"/>
              <a:t>auto-scaling</a:t>
            </a:r>
            <a:r>
              <a:rPr lang="en-US" dirty="0"/>
              <a:t>)</a:t>
            </a:r>
          </a:p>
          <a:p>
            <a:pPr lvl="1"/>
            <a:r>
              <a:rPr lang="en-US" dirty="0"/>
              <a:t>Automatic notification of the cloud consumer when workloads exceed current thresholds or fall below allocated resources </a:t>
            </a:r>
          </a:p>
          <a:p>
            <a:pPr lvl="2"/>
            <a:r>
              <a:rPr lang="en-US" dirty="0"/>
              <a:t>This way, the cloud consumer can choose to adjust its current IT resource allocation</a:t>
            </a:r>
          </a:p>
          <a:p>
            <a:r>
              <a:rPr lang="en-US" dirty="0"/>
              <a:t>Different cloud provider vendors have different names for service agents that act as automated scaling listeners</a:t>
            </a:r>
          </a:p>
        </p:txBody>
      </p:sp>
    </p:spTree>
    <p:extLst>
      <p:ext uri="{BB962C8B-B14F-4D97-AF65-F5344CB8AC3E}">
        <p14:creationId xmlns:p14="http://schemas.microsoft.com/office/powerpoint/2010/main" val="73857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5DDB-8C9E-4744-9875-31A7B0ADBD17}"/>
              </a:ext>
            </a:extLst>
          </p:cNvPr>
          <p:cNvSpPr>
            <a:spLocks noGrp="1"/>
          </p:cNvSpPr>
          <p:nvPr>
            <p:ph type="title"/>
          </p:nvPr>
        </p:nvSpPr>
        <p:spPr/>
        <p:txBody>
          <a:bodyPr>
            <a:normAutofit fontScale="90000"/>
          </a:bodyPr>
          <a:lstStyle/>
          <a:p>
            <a:pPr algn="ctr"/>
            <a:r>
              <a:rPr lang="en-US" dirty="0"/>
              <a:t>8.7. Hypervisor</a:t>
            </a:r>
          </a:p>
        </p:txBody>
      </p:sp>
      <p:sp>
        <p:nvSpPr>
          <p:cNvPr id="3" name="Content Placeholder 2">
            <a:extLst>
              <a:ext uri="{FF2B5EF4-FFF2-40B4-BE49-F238E27FC236}">
                <a16:creationId xmlns:a16="http://schemas.microsoft.com/office/drawing/2014/main" id="{F1D0FFF2-B411-438E-B9C0-CB945E3C4DF5}"/>
              </a:ext>
            </a:extLst>
          </p:cNvPr>
          <p:cNvSpPr>
            <a:spLocks noGrp="1"/>
          </p:cNvSpPr>
          <p:nvPr>
            <p:ph idx="1"/>
          </p:nvPr>
        </p:nvSpPr>
        <p:spPr/>
        <p:txBody>
          <a:bodyPr>
            <a:normAutofit fontScale="85000" lnSpcReduction="10000"/>
          </a:bodyPr>
          <a:lstStyle/>
          <a:p>
            <a:r>
              <a:rPr lang="en-US" dirty="0"/>
              <a:t>The </a:t>
            </a:r>
            <a:r>
              <a:rPr lang="en-US" i="1" dirty="0"/>
              <a:t>hypervisor</a:t>
            </a:r>
            <a:r>
              <a:rPr lang="en-US" dirty="0"/>
              <a:t> mechanism </a:t>
            </a:r>
          </a:p>
          <a:p>
            <a:pPr lvl="1"/>
            <a:r>
              <a:rPr lang="en-US" dirty="0"/>
              <a:t>a fundamental part of virtualization infrastructure that is primarily used to generate virtual server instances of a physical server</a:t>
            </a:r>
          </a:p>
          <a:p>
            <a:pPr lvl="1"/>
            <a:r>
              <a:rPr lang="en-US" dirty="0"/>
              <a:t>generally limited to one physical server and can therefore only create virtual images of that server </a:t>
            </a:r>
          </a:p>
          <a:p>
            <a:pPr lvl="1"/>
            <a:r>
              <a:rPr lang="en-US" dirty="0"/>
              <a:t>can only assign virtual servers it generates to resource pools that reside on the same underlying physical server</a:t>
            </a:r>
          </a:p>
          <a:p>
            <a:pPr lvl="1"/>
            <a:r>
              <a:rPr lang="en-US" dirty="0"/>
              <a:t>has limited virtual server management features, such as increasing the virtual server’s capacity or shutting it down</a:t>
            </a:r>
          </a:p>
          <a:p>
            <a:pPr lvl="1"/>
            <a:r>
              <a:rPr lang="en-US" dirty="0"/>
              <a:t>can be installed directly in bare-metal servers and provides features for controlling, sharing and scheduling the usage of hardware resources, such as processor power, memory, and I/O.</a:t>
            </a:r>
          </a:p>
          <a:p>
            <a:pPr lvl="2"/>
            <a:r>
              <a:rPr lang="en-US" dirty="0"/>
              <a:t>These can appear to each virtual server’s operating system as dedicated resources.</a:t>
            </a:r>
          </a:p>
          <a:p>
            <a:r>
              <a:rPr lang="en-US" dirty="0"/>
              <a:t>The VIM provides a range of features for administering multiple hypervisors across physical servers</a:t>
            </a:r>
          </a:p>
        </p:txBody>
      </p:sp>
    </p:spTree>
    <p:extLst>
      <p:ext uri="{BB962C8B-B14F-4D97-AF65-F5344CB8AC3E}">
        <p14:creationId xmlns:p14="http://schemas.microsoft.com/office/powerpoint/2010/main" val="2952745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9AC0-52DC-40BD-93C7-7A624C4CF337}"/>
              </a:ext>
            </a:extLst>
          </p:cNvPr>
          <p:cNvSpPr>
            <a:spLocks noGrp="1"/>
          </p:cNvSpPr>
          <p:nvPr>
            <p:ph type="title"/>
          </p:nvPr>
        </p:nvSpPr>
        <p:spPr/>
        <p:txBody>
          <a:bodyPr>
            <a:normAutofit fontScale="90000"/>
          </a:bodyPr>
          <a:lstStyle/>
          <a:p>
            <a:pPr algn="ctr"/>
            <a:r>
              <a:rPr lang="en-US" dirty="0"/>
              <a:t>8.7. Hypervisor</a:t>
            </a:r>
          </a:p>
        </p:txBody>
      </p:sp>
      <p:sp>
        <p:nvSpPr>
          <p:cNvPr id="3" name="Content Placeholder 2">
            <a:extLst>
              <a:ext uri="{FF2B5EF4-FFF2-40B4-BE49-F238E27FC236}">
                <a16:creationId xmlns:a16="http://schemas.microsoft.com/office/drawing/2014/main" id="{5673A27B-DF09-473C-AAA7-C4FCFEA11780}"/>
              </a:ext>
            </a:extLst>
          </p:cNvPr>
          <p:cNvSpPr>
            <a:spLocks noGrp="1"/>
          </p:cNvSpPr>
          <p:nvPr>
            <p:ph idx="1"/>
          </p:nvPr>
        </p:nvSpPr>
        <p:spPr>
          <a:xfrm>
            <a:off x="259492" y="924107"/>
            <a:ext cx="11652421" cy="1707972"/>
          </a:xfrm>
        </p:spPr>
        <p:txBody>
          <a:bodyPr>
            <a:normAutofit lnSpcReduction="10000"/>
          </a:bodyPr>
          <a:lstStyle/>
          <a:p>
            <a:r>
              <a:rPr lang="en-US" altLang="en-US" sz="2800" dirty="0"/>
              <a:t>Virtual servers are created via individual hypervisor on individual physical servers.</a:t>
            </a:r>
          </a:p>
          <a:p>
            <a:r>
              <a:rPr lang="en-US" altLang="en-US" sz="2800" dirty="0"/>
              <a:t>All three hypervisors are jointly controlled by the same VIM.</a:t>
            </a:r>
            <a:endParaRPr lang="en-US" dirty="0"/>
          </a:p>
        </p:txBody>
      </p:sp>
      <p:sp>
        <p:nvSpPr>
          <p:cNvPr id="4" name="Footer Placeholder 1">
            <a:extLst>
              <a:ext uri="{FF2B5EF4-FFF2-40B4-BE49-F238E27FC236}">
                <a16:creationId xmlns:a16="http://schemas.microsoft.com/office/drawing/2014/main" id="{7FE5C1A8-DE81-495C-A257-3DE588225144}"/>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12002" name="Picture 2">
            <a:extLst>
              <a:ext uri="{FF2B5EF4-FFF2-40B4-BE49-F238E27FC236}">
                <a16:creationId xmlns:a16="http://schemas.microsoft.com/office/drawing/2014/main" id="{DA1071EF-D416-4D19-8B47-988B7F9A3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616" y="2524952"/>
            <a:ext cx="7411157" cy="3790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003" name="Text Box 3">
            <a:extLst>
              <a:ext uri="{FF2B5EF4-FFF2-40B4-BE49-F238E27FC236}">
                <a16:creationId xmlns:a16="http://schemas.microsoft.com/office/drawing/2014/main" id="{E04ABB69-B425-41D0-B38E-62004E61CAFA}"/>
              </a:ext>
            </a:extLst>
          </p:cNvPr>
          <p:cNvSpPr txBox="1">
            <a:spLocks noChangeArrowheads="1"/>
          </p:cNvSpPr>
          <p:nvPr/>
        </p:nvSpPr>
        <p:spPr bwMode="auto">
          <a:xfrm>
            <a:off x="9955384" y="4225921"/>
            <a:ext cx="1431758"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8.27</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7A19-5937-4675-B8AA-E810F52BB413}"/>
              </a:ext>
            </a:extLst>
          </p:cNvPr>
          <p:cNvSpPr>
            <a:spLocks noGrp="1"/>
          </p:cNvSpPr>
          <p:nvPr>
            <p:ph type="title"/>
          </p:nvPr>
        </p:nvSpPr>
        <p:spPr/>
        <p:txBody>
          <a:bodyPr>
            <a:normAutofit fontScale="90000"/>
          </a:bodyPr>
          <a:lstStyle/>
          <a:p>
            <a:pPr algn="ctr"/>
            <a:r>
              <a:rPr lang="en-US" dirty="0"/>
              <a:t>8.8. Resource Cluster</a:t>
            </a:r>
          </a:p>
        </p:txBody>
      </p:sp>
      <p:sp>
        <p:nvSpPr>
          <p:cNvPr id="3" name="Content Placeholder 2">
            <a:extLst>
              <a:ext uri="{FF2B5EF4-FFF2-40B4-BE49-F238E27FC236}">
                <a16:creationId xmlns:a16="http://schemas.microsoft.com/office/drawing/2014/main" id="{30AEBFCA-9418-4822-AB8F-820193301B70}"/>
              </a:ext>
            </a:extLst>
          </p:cNvPr>
          <p:cNvSpPr>
            <a:spLocks noGrp="1"/>
          </p:cNvSpPr>
          <p:nvPr>
            <p:ph idx="1"/>
          </p:nvPr>
        </p:nvSpPr>
        <p:spPr>
          <a:xfrm>
            <a:off x="259492" y="978568"/>
            <a:ext cx="11652421" cy="5545637"/>
          </a:xfrm>
        </p:spPr>
        <p:txBody>
          <a:bodyPr>
            <a:normAutofit/>
          </a:bodyPr>
          <a:lstStyle/>
          <a:p>
            <a:r>
              <a:rPr lang="en-US" dirty="0"/>
              <a:t>Cloud-based IT resources that are geographically diverse can be logically combined into groups to improve their allocation and use. </a:t>
            </a:r>
          </a:p>
          <a:p>
            <a:r>
              <a:rPr lang="en-US" dirty="0"/>
              <a:t>The </a:t>
            </a:r>
            <a:r>
              <a:rPr lang="en-US" b="1" i="1" dirty="0"/>
              <a:t>resource cluster</a:t>
            </a:r>
            <a:r>
              <a:rPr lang="en-US" dirty="0"/>
              <a:t> mechanism is used to group multiple IT resource instances so that they can be operated as a single IT resource</a:t>
            </a:r>
          </a:p>
          <a:p>
            <a:pPr lvl="1"/>
            <a:r>
              <a:rPr lang="en-US" dirty="0"/>
              <a:t>This increases the combined computing capacity, load balancing, and availability of the clustered IT resources</a:t>
            </a:r>
          </a:p>
          <a:p>
            <a:pPr lvl="1"/>
            <a:r>
              <a:rPr lang="en-US" dirty="0"/>
              <a:t>architectures rely on high-speed dedicated network connections, or cluster nodes, between IT resource instances to communicate about workload distribution, task scheduling, data sharing, and system synchronization</a:t>
            </a:r>
          </a:p>
        </p:txBody>
      </p:sp>
      <p:sp>
        <p:nvSpPr>
          <p:cNvPr id="4" name="Footer Placeholder 1">
            <a:extLst>
              <a:ext uri="{FF2B5EF4-FFF2-40B4-BE49-F238E27FC236}">
                <a16:creationId xmlns:a16="http://schemas.microsoft.com/office/drawing/2014/main" id="{20843C36-C6BC-4DD8-B124-8A8AE0346F2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7A19-5937-4675-B8AA-E810F52BB413}"/>
              </a:ext>
            </a:extLst>
          </p:cNvPr>
          <p:cNvSpPr>
            <a:spLocks noGrp="1"/>
          </p:cNvSpPr>
          <p:nvPr>
            <p:ph type="title"/>
          </p:nvPr>
        </p:nvSpPr>
        <p:spPr/>
        <p:txBody>
          <a:bodyPr>
            <a:normAutofit fontScale="90000"/>
          </a:bodyPr>
          <a:lstStyle/>
          <a:p>
            <a:pPr algn="ctr"/>
            <a:r>
              <a:rPr lang="en-US" dirty="0"/>
              <a:t>8.8. Resource Cluster</a:t>
            </a:r>
          </a:p>
        </p:txBody>
      </p:sp>
      <p:sp>
        <p:nvSpPr>
          <p:cNvPr id="3" name="Content Placeholder 2">
            <a:extLst>
              <a:ext uri="{FF2B5EF4-FFF2-40B4-BE49-F238E27FC236}">
                <a16:creationId xmlns:a16="http://schemas.microsoft.com/office/drawing/2014/main" id="{30AEBFCA-9418-4822-AB8F-820193301B70}"/>
              </a:ext>
            </a:extLst>
          </p:cNvPr>
          <p:cNvSpPr>
            <a:spLocks noGrp="1"/>
          </p:cNvSpPr>
          <p:nvPr>
            <p:ph idx="1"/>
          </p:nvPr>
        </p:nvSpPr>
        <p:spPr>
          <a:xfrm>
            <a:off x="259493" y="1075039"/>
            <a:ext cx="8852424" cy="5115693"/>
          </a:xfrm>
        </p:spPr>
        <p:txBody>
          <a:bodyPr/>
          <a:lstStyle/>
          <a:p>
            <a:r>
              <a:rPr lang="en-US" dirty="0"/>
              <a:t>The </a:t>
            </a:r>
            <a:r>
              <a:rPr lang="en-US" b="1" i="1" dirty="0"/>
              <a:t>resource cluster </a:t>
            </a:r>
            <a:r>
              <a:rPr lang="en-US" dirty="0"/>
              <a:t>mechanism (cont.)</a:t>
            </a:r>
          </a:p>
          <a:p>
            <a:pPr lvl="1"/>
            <a:r>
              <a:rPr lang="en-US" dirty="0"/>
              <a:t>A cluster management platform that is running as distributed middleware in all nodes is usually responsible for these activities</a:t>
            </a:r>
          </a:p>
          <a:p>
            <a:pPr lvl="1"/>
            <a:r>
              <a:rPr lang="en-US" dirty="0"/>
              <a:t>This platform implements a coordination function that allows distributed IT resources to appear as one IT resource, and also executes IT resources inside the cluster</a:t>
            </a:r>
          </a:p>
          <a:p>
            <a:pPr lvl="1"/>
            <a:endParaRPr lang="en-US" dirty="0"/>
          </a:p>
        </p:txBody>
      </p:sp>
      <p:sp>
        <p:nvSpPr>
          <p:cNvPr id="4" name="Footer Placeholder 1">
            <a:extLst>
              <a:ext uri="{FF2B5EF4-FFF2-40B4-BE49-F238E27FC236}">
                <a16:creationId xmlns:a16="http://schemas.microsoft.com/office/drawing/2014/main" id="{20843C36-C6BC-4DD8-B124-8A8AE0346F2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18146" name="Picture 2">
            <a:extLst>
              <a:ext uri="{FF2B5EF4-FFF2-40B4-BE49-F238E27FC236}">
                <a16:creationId xmlns:a16="http://schemas.microsoft.com/office/drawing/2014/main" id="{B8DD0817-0351-4E0E-B442-2E5CFBF28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2506" y="2046658"/>
            <a:ext cx="2640002" cy="222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8147" name="Text Box 3">
            <a:extLst>
              <a:ext uri="{FF2B5EF4-FFF2-40B4-BE49-F238E27FC236}">
                <a16:creationId xmlns:a16="http://schemas.microsoft.com/office/drawing/2014/main" id="{A72E7E34-24C7-4A08-ACE9-50DB007A7810}"/>
              </a:ext>
            </a:extLst>
          </p:cNvPr>
          <p:cNvSpPr txBox="1">
            <a:spLocks noChangeArrowheads="1"/>
          </p:cNvSpPr>
          <p:nvPr/>
        </p:nvSpPr>
        <p:spPr bwMode="auto">
          <a:xfrm>
            <a:off x="9292506" y="4512503"/>
            <a:ext cx="2899494"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a:t>Figure 8.30 The curved dashed lines are used to indicate that IT resources are clustered. </a:t>
            </a:r>
          </a:p>
        </p:txBody>
      </p:sp>
    </p:spTree>
    <p:extLst>
      <p:ext uri="{BB962C8B-B14F-4D97-AF65-F5344CB8AC3E}">
        <p14:creationId xmlns:p14="http://schemas.microsoft.com/office/powerpoint/2010/main" val="4207626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EA78-1053-417E-BF0F-500D52B5B6EA}"/>
              </a:ext>
            </a:extLst>
          </p:cNvPr>
          <p:cNvSpPr>
            <a:spLocks noGrp="1"/>
          </p:cNvSpPr>
          <p:nvPr>
            <p:ph type="title"/>
          </p:nvPr>
        </p:nvSpPr>
        <p:spPr/>
        <p:txBody>
          <a:bodyPr>
            <a:normAutofit fontScale="90000"/>
          </a:bodyPr>
          <a:lstStyle/>
          <a:p>
            <a:pPr algn="ctr"/>
            <a:r>
              <a:rPr lang="en-US" dirty="0"/>
              <a:t>8.8. Resource Cluster – Common Types</a:t>
            </a:r>
          </a:p>
        </p:txBody>
      </p:sp>
      <p:sp>
        <p:nvSpPr>
          <p:cNvPr id="3" name="Content Placeholder 2">
            <a:extLst>
              <a:ext uri="{FF2B5EF4-FFF2-40B4-BE49-F238E27FC236}">
                <a16:creationId xmlns:a16="http://schemas.microsoft.com/office/drawing/2014/main" id="{7684EBC8-CDCF-4132-ADB7-738C52439102}"/>
              </a:ext>
            </a:extLst>
          </p:cNvPr>
          <p:cNvSpPr>
            <a:spLocks noGrp="1"/>
          </p:cNvSpPr>
          <p:nvPr>
            <p:ph idx="1"/>
          </p:nvPr>
        </p:nvSpPr>
        <p:spPr>
          <a:xfrm>
            <a:off x="259492" y="1075039"/>
            <a:ext cx="11652421" cy="5449166"/>
          </a:xfrm>
        </p:spPr>
        <p:txBody>
          <a:bodyPr>
            <a:normAutofit/>
          </a:bodyPr>
          <a:lstStyle/>
          <a:p>
            <a:r>
              <a:rPr lang="en-US" dirty="0"/>
              <a:t>Server Cluster</a:t>
            </a:r>
          </a:p>
          <a:p>
            <a:pPr lvl="1"/>
            <a:r>
              <a:rPr lang="en-US" dirty="0"/>
              <a:t>Physical or virtual servers are clustered to increase performance and availability.</a:t>
            </a:r>
          </a:p>
          <a:p>
            <a:pPr lvl="1"/>
            <a:r>
              <a:rPr lang="en-US" dirty="0"/>
              <a:t>Hypervisors running on different physical servers can be configured to share virtual server </a:t>
            </a:r>
          </a:p>
          <a:p>
            <a:pPr lvl="1"/>
            <a:r>
              <a:rPr lang="en-US" dirty="0"/>
              <a:t>requires physical servers to have access to shared storage, virtual servers are able to live-migrate from one to another. </a:t>
            </a:r>
          </a:p>
          <a:p>
            <a:pPr lvl="2"/>
            <a:r>
              <a:rPr lang="en-US" dirty="0"/>
              <a:t>the virtualization platform suspends the execution of a given virtual server at one physical server and resumes it on another physical server</a:t>
            </a:r>
          </a:p>
          <a:p>
            <a:pPr lvl="1"/>
            <a:r>
              <a:rPr lang="en-US" dirty="0"/>
              <a:t>Transparent to the virtual server operating system and can be used to increase scalability by live-migrating a virtual server that is running at an overloaded physical server to another physical server that has suitable capacity</a:t>
            </a:r>
          </a:p>
        </p:txBody>
      </p:sp>
    </p:spTree>
    <p:extLst>
      <p:ext uri="{BB962C8B-B14F-4D97-AF65-F5344CB8AC3E}">
        <p14:creationId xmlns:p14="http://schemas.microsoft.com/office/powerpoint/2010/main" val="824695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EA78-1053-417E-BF0F-500D52B5B6EA}"/>
              </a:ext>
            </a:extLst>
          </p:cNvPr>
          <p:cNvSpPr>
            <a:spLocks noGrp="1"/>
          </p:cNvSpPr>
          <p:nvPr>
            <p:ph type="title"/>
          </p:nvPr>
        </p:nvSpPr>
        <p:spPr/>
        <p:txBody>
          <a:bodyPr>
            <a:normAutofit fontScale="90000"/>
          </a:bodyPr>
          <a:lstStyle/>
          <a:p>
            <a:pPr algn="ctr"/>
            <a:r>
              <a:rPr lang="en-US" dirty="0"/>
              <a:t>8.8. Resource Cluster – Common Types</a:t>
            </a:r>
          </a:p>
        </p:txBody>
      </p:sp>
      <p:sp>
        <p:nvSpPr>
          <p:cNvPr id="3" name="Content Placeholder 2">
            <a:extLst>
              <a:ext uri="{FF2B5EF4-FFF2-40B4-BE49-F238E27FC236}">
                <a16:creationId xmlns:a16="http://schemas.microsoft.com/office/drawing/2014/main" id="{7684EBC8-CDCF-4132-ADB7-738C52439102}"/>
              </a:ext>
            </a:extLst>
          </p:cNvPr>
          <p:cNvSpPr>
            <a:spLocks noGrp="1"/>
          </p:cNvSpPr>
          <p:nvPr>
            <p:ph idx="1"/>
          </p:nvPr>
        </p:nvSpPr>
        <p:spPr>
          <a:xfrm>
            <a:off x="259492" y="1075039"/>
            <a:ext cx="11652421" cy="5598477"/>
          </a:xfrm>
        </p:spPr>
        <p:txBody>
          <a:bodyPr>
            <a:normAutofit/>
          </a:bodyPr>
          <a:lstStyle/>
          <a:p>
            <a:r>
              <a:rPr lang="en-US" dirty="0"/>
              <a:t>Database Cluster</a:t>
            </a:r>
          </a:p>
          <a:p>
            <a:pPr lvl="1"/>
            <a:r>
              <a:rPr lang="en-US" dirty="0"/>
              <a:t> Designed to improve data availability, this high-availability resource cluster has a synchronization feature that maintains the consistency of data being stored at different storage devices used in the cluster.</a:t>
            </a:r>
          </a:p>
          <a:p>
            <a:pPr lvl="1"/>
            <a:r>
              <a:rPr lang="en-US" dirty="0"/>
              <a:t>The redundant capacity is usually based on an active-active or active-passive failover system committed to maintaining the synchronization conditions.</a:t>
            </a:r>
          </a:p>
          <a:p>
            <a:r>
              <a:rPr lang="en-US" dirty="0"/>
              <a:t>Large Dataset Cluster</a:t>
            </a:r>
          </a:p>
          <a:p>
            <a:pPr lvl="1"/>
            <a:r>
              <a:rPr lang="en-US" dirty="0"/>
              <a:t>Data partitioning and distribution is implemented so that the target datasets can be efficiently partitioned without compromising data integrity or computing accuracy</a:t>
            </a:r>
          </a:p>
          <a:p>
            <a:pPr lvl="1"/>
            <a:r>
              <a:rPr lang="en-US" dirty="0"/>
              <a:t>Each cluster node processes workloads without communicating with other nodes as much as in other cluster types</a:t>
            </a:r>
          </a:p>
        </p:txBody>
      </p:sp>
    </p:spTree>
    <p:extLst>
      <p:ext uri="{BB962C8B-B14F-4D97-AF65-F5344CB8AC3E}">
        <p14:creationId xmlns:p14="http://schemas.microsoft.com/office/powerpoint/2010/main" val="381774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4D36-C310-4DAB-ACB5-E401F6CA7F9F}"/>
              </a:ext>
            </a:extLst>
          </p:cNvPr>
          <p:cNvSpPr>
            <a:spLocks noGrp="1"/>
          </p:cNvSpPr>
          <p:nvPr>
            <p:ph type="title"/>
          </p:nvPr>
        </p:nvSpPr>
        <p:spPr/>
        <p:txBody>
          <a:bodyPr>
            <a:normAutofit fontScale="90000"/>
          </a:bodyPr>
          <a:lstStyle/>
          <a:p>
            <a:pPr algn="ctr"/>
            <a:r>
              <a:rPr lang="en-US" dirty="0"/>
              <a:t>8.8. Resource Cluster</a:t>
            </a:r>
          </a:p>
        </p:txBody>
      </p:sp>
      <p:sp>
        <p:nvSpPr>
          <p:cNvPr id="3" name="Content Placeholder 2">
            <a:extLst>
              <a:ext uri="{FF2B5EF4-FFF2-40B4-BE49-F238E27FC236}">
                <a16:creationId xmlns:a16="http://schemas.microsoft.com/office/drawing/2014/main" id="{16D9B2B0-8241-4F1F-8A71-05758B8FF498}"/>
              </a:ext>
            </a:extLst>
          </p:cNvPr>
          <p:cNvSpPr>
            <a:spLocks noGrp="1"/>
          </p:cNvSpPr>
          <p:nvPr>
            <p:ph idx="1"/>
          </p:nvPr>
        </p:nvSpPr>
        <p:spPr>
          <a:xfrm>
            <a:off x="259492" y="1075039"/>
            <a:ext cx="8808023" cy="5115693"/>
          </a:xfrm>
        </p:spPr>
        <p:txBody>
          <a:bodyPr/>
          <a:lstStyle/>
          <a:p>
            <a:r>
              <a:rPr lang="en-US" dirty="0"/>
              <a:t>Many resource clusters require cluster nodes to have almost identical computing capacity and characteristics in order to simplify the design of and maintain consistency within the resource cluster architecture</a:t>
            </a:r>
          </a:p>
          <a:p>
            <a:r>
              <a:rPr lang="en-US" dirty="0"/>
              <a:t>The cluster nodes in HA cluster architectures need to access and share common storage IT resources</a:t>
            </a:r>
          </a:p>
          <a:p>
            <a:r>
              <a:rPr lang="en-US" dirty="0"/>
              <a:t>This can require two layers of communication between the nodes—one for accessing the storage device and another to execute IT resource orchestration</a:t>
            </a:r>
          </a:p>
        </p:txBody>
      </p:sp>
      <p:sp>
        <p:nvSpPr>
          <p:cNvPr id="4" name="Footer Placeholder 1">
            <a:extLst>
              <a:ext uri="{FF2B5EF4-FFF2-40B4-BE49-F238E27FC236}">
                <a16:creationId xmlns:a16="http://schemas.microsoft.com/office/drawing/2014/main" id="{29460030-229F-404C-80E3-ED877899FE4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20194" name="Picture 2">
            <a:extLst>
              <a:ext uri="{FF2B5EF4-FFF2-40B4-BE49-F238E27FC236}">
                <a16:creationId xmlns:a16="http://schemas.microsoft.com/office/drawing/2014/main" id="{354C62E1-73A8-4A8F-A434-6B8FC6D56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515" y="904055"/>
            <a:ext cx="2951599" cy="4884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0195" name="Text Box 3">
            <a:extLst>
              <a:ext uri="{FF2B5EF4-FFF2-40B4-BE49-F238E27FC236}">
                <a16:creationId xmlns:a16="http://schemas.microsoft.com/office/drawing/2014/main" id="{11FDFA27-4888-4B32-BB21-E2376ABCE387}"/>
              </a:ext>
            </a:extLst>
          </p:cNvPr>
          <p:cNvSpPr txBox="1">
            <a:spLocks noChangeArrowheads="1"/>
          </p:cNvSpPr>
          <p:nvPr/>
        </p:nvSpPr>
        <p:spPr bwMode="auto">
          <a:xfrm>
            <a:off x="9876760" y="5860357"/>
            <a:ext cx="1333108"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8.31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4D36-C310-4DAB-ACB5-E401F6CA7F9F}"/>
              </a:ext>
            </a:extLst>
          </p:cNvPr>
          <p:cNvSpPr>
            <a:spLocks noGrp="1"/>
          </p:cNvSpPr>
          <p:nvPr>
            <p:ph type="title"/>
          </p:nvPr>
        </p:nvSpPr>
        <p:spPr/>
        <p:txBody>
          <a:bodyPr>
            <a:normAutofit fontScale="90000"/>
          </a:bodyPr>
          <a:lstStyle/>
          <a:p>
            <a:pPr algn="ctr"/>
            <a:r>
              <a:rPr lang="en-US" dirty="0"/>
              <a:t>8.8. Resource Cluster</a:t>
            </a:r>
          </a:p>
        </p:txBody>
      </p:sp>
      <p:sp>
        <p:nvSpPr>
          <p:cNvPr id="3" name="Content Placeholder 2">
            <a:extLst>
              <a:ext uri="{FF2B5EF4-FFF2-40B4-BE49-F238E27FC236}">
                <a16:creationId xmlns:a16="http://schemas.microsoft.com/office/drawing/2014/main" id="{16D9B2B0-8241-4F1F-8A71-05758B8FF498}"/>
              </a:ext>
            </a:extLst>
          </p:cNvPr>
          <p:cNvSpPr>
            <a:spLocks noGrp="1"/>
          </p:cNvSpPr>
          <p:nvPr>
            <p:ph idx="1"/>
          </p:nvPr>
        </p:nvSpPr>
        <p:spPr>
          <a:xfrm>
            <a:off x="259493" y="1075039"/>
            <a:ext cx="8547624" cy="5115693"/>
          </a:xfrm>
        </p:spPr>
        <p:txBody>
          <a:bodyPr/>
          <a:lstStyle/>
          <a:p>
            <a:r>
              <a:rPr lang="en-US" altLang="en-US" sz="2800" dirty="0"/>
              <a:t>Load balancing and resource replication are implemented through a cluster-enabled hypervisor</a:t>
            </a:r>
          </a:p>
          <a:p>
            <a:r>
              <a:rPr lang="en-US" altLang="en-US" sz="2800" dirty="0"/>
              <a:t>A dedicated storage area network is used to connect the clustered storage and the clustered servers, which are able to share common cloud storage devices</a:t>
            </a:r>
          </a:p>
          <a:p>
            <a:r>
              <a:rPr lang="en-US" altLang="en-US" sz="2800" dirty="0"/>
              <a:t>This simplifies the storage replication process, which is independently carried out at the storage cluster. </a:t>
            </a:r>
          </a:p>
        </p:txBody>
      </p:sp>
      <p:sp>
        <p:nvSpPr>
          <p:cNvPr id="4" name="Footer Placeholder 1">
            <a:extLst>
              <a:ext uri="{FF2B5EF4-FFF2-40B4-BE49-F238E27FC236}">
                <a16:creationId xmlns:a16="http://schemas.microsoft.com/office/drawing/2014/main" id="{29460030-229F-404C-80E3-ED877899FE4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20194" name="Picture 2">
            <a:extLst>
              <a:ext uri="{FF2B5EF4-FFF2-40B4-BE49-F238E27FC236}">
                <a16:creationId xmlns:a16="http://schemas.microsoft.com/office/drawing/2014/main" id="{354C62E1-73A8-4A8F-A434-6B8FC6D56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117" y="1008996"/>
            <a:ext cx="3063240"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0195" name="Text Box 3">
            <a:extLst>
              <a:ext uri="{FF2B5EF4-FFF2-40B4-BE49-F238E27FC236}">
                <a16:creationId xmlns:a16="http://schemas.microsoft.com/office/drawing/2014/main" id="{11FDFA27-4888-4B32-BB21-E2376ABCE387}"/>
              </a:ext>
            </a:extLst>
          </p:cNvPr>
          <p:cNvSpPr txBox="1">
            <a:spLocks noChangeArrowheads="1"/>
          </p:cNvSpPr>
          <p:nvPr/>
        </p:nvSpPr>
        <p:spPr bwMode="auto">
          <a:xfrm>
            <a:off x="10010273" y="6076296"/>
            <a:ext cx="1422119"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8.31</a:t>
            </a:r>
          </a:p>
        </p:txBody>
      </p:sp>
    </p:spTree>
    <p:extLst>
      <p:ext uri="{BB962C8B-B14F-4D97-AF65-F5344CB8AC3E}">
        <p14:creationId xmlns:p14="http://schemas.microsoft.com/office/powerpoint/2010/main" val="1275334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2E0F-DE85-4DD4-847E-D6819885DF22}"/>
              </a:ext>
            </a:extLst>
          </p:cNvPr>
          <p:cNvSpPr>
            <a:spLocks noGrp="1"/>
          </p:cNvSpPr>
          <p:nvPr>
            <p:ph type="title"/>
          </p:nvPr>
        </p:nvSpPr>
        <p:spPr/>
        <p:txBody>
          <a:bodyPr>
            <a:normAutofit fontScale="90000"/>
          </a:bodyPr>
          <a:lstStyle/>
          <a:p>
            <a:pPr algn="ctr"/>
            <a:r>
              <a:rPr lang="en-US" dirty="0"/>
              <a:t>8.8. Resource Cluster</a:t>
            </a:r>
          </a:p>
        </p:txBody>
      </p:sp>
      <p:sp>
        <p:nvSpPr>
          <p:cNvPr id="3" name="Content Placeholder 2">
            <a:extLst>
              <a:ext uri="{FF2B5EF4-FFF2-40B4-BE49-F238E27FC236}">
                <a16:creationId xmlns:a16="http://schemas.microsoft.com/office/drawing/2014/main" id="{60266127-5EBC-4737-B0AC-332A1F5BED76}"/>
              </a:ext>
            </a:extLst>
          </p:cNvPr>
          <p:cNvSpPr>
            <a:spLocks noGrp="1"/>
          </p:cNvSpPr>
          <p:nvPr>
            <p:ph idx="1"/>
          </p:nvPr>
        </p:nvSpPr>
        <p:spPr>
          <a:xfrm>
            <a:off x="259493" y="1075039"/>
            <a:ext cx="5587388" cy="5115693"/>
          </a:xfrm>
        </p:spPr>
        <p:txBody>
          <a:bodyPr/>
          <a:lstStyle/>
          <a:p>
            <a:r>
              <a:rPr lang="en-US" altLang="en-US" sz="2800" dirty="0"/>
              <a:t>A loosely coupled server cluster that incorporates a load balancer. There is no shared storage.</a:t>
            </a:r>
          </a:p>
          <a:p>
            <a:r>
              <a:rPr lang="en-US" altLang="en-US" sz="2800" dirty="0"/>
              <a:t>Resource replication is used to replicate cloud storage devices through the network by the cluster software.</a:t>
            </a:r>
            <a:endParaRPr lang="en-US" dirty="0"/>
          </a:p>
        </p:txBody>
      </p:sp>
      <p:sp>
        <p:nvSpPr>
          <p:cNvPr id="4" name="Footer Placeholder 1">
            <a:extLst>
              <a:ext uri="{FF2B5EF4-FFF2-40B4-BE49-F238E27FC236}">
                <a16:creationId xmlns:a16="http://schemas.microsoft.com/office/drawing/2014/main" id="{1A0327BE-8586-4B18-B1F5-572013C53FEB}"/>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22242" name="Picture 2">
            <a:extLst>
              <a:ext uri="{FF2B5EF4-FFF2-40B4-BE49-F238E27FC236}">
                <a16:creationId xmlns:a16="http://schemas.microsoft.com/office/drawing/2014/main" id="{8ABF8397-4163-47FA-BD44-671CF5A16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880" y="1075039"/>
            <a:ext cx="5934643" cy="4488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2243" name="Text Box 3">
            <a:extLst>
              <a:ext uri="{FF2B5EF4-FFF2-40B4-BE49-F238E27FC236}">
                <a16:creationId xmlns:a16="http://schemas.microsoft.com/office/drawing/2014/main" id="{1DD35DDB-D9DA-4FDB-ADE4-8BBF05DE4098}"/>
              </a:ext>
            </a:extLst>
          </p:cNvPr>
          <p:cNvSpPr txBox="1">
            <a:spLocks noChangeArrowheads="1"/>
          </p:cNvSpPr>
          <p:nvPr/>
        </p:nvSpPr>
        <p:spPr bwMode="auto">
          <a:xfrm>
            <a:off x="8361947" y="5791708"/>
            <a:ext cx="1115170"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8.32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03B3-4A96-42D2-9CF4-70EC0E716B2E}"/>
              </a:ext>
            </a:extLst>
          </p:cNvPr>
          <p:cNvSpPr>
            <a:spLocks noGrp="1"/>
          </p:cNvSpPr>
          <p:nvPr>
            <p:ph type="title"/>
          </p:nvPr>
        </p:nvSpPr>
        <p:spPr/>
        <p:txBody>
          <a:bodyPr>
            <a:normAutofit fontScale="90000"/>
          </a:bodyPr>
          <a:lstStyle/>
          <a:p>
            <a:pPr algn="ctr"/>
            <a:r>
              <a:rPr lang="en-US" dirty="0"/>
              <a:t>8.8. Resource Cluster</a:t>
            </a:r>
          </a:p>
        </p:txBody>
      </p:sp>
      <p:sp>
        <p:nvSpPr>
          <p:cNvPr id="3" name="Content Placeholder 2">
            <a:extLst>
              <a:ext uri="{FF2B5EF4-FFF2-40B4-BE49-F238E27FC236}">
                <a16:creationId xmlns:a16="http://schemas.microsoft.com/office/drawing/2014/main" id="{7668F379-592F-406B-B1E8-B88E2589C201}"/>
              </a:ext>
            </a:extLst>
          </p:cNvPr>
          <p:cNvSpPr>
            <a:spLocks noGrp="1"/>
          </p:cNvSpPr>
          <p:nvPr>
            <p:ph idx="1"/>
          </p:nvPr>
        </p:nvSpPr>
        <p:spPr>
          <a:xfrm>
            <a:off x="259492" y="1075039"/>
            <a:ext cx="11652421" cy="5449166"/>
          </a:xfrm>
        </p:spPr>
        <p:txBody>
          <a:bodyPr>
            <a:normAutofit/>
          </a:bodyPr>
          <a:lstStyle/>
          <a:p>
            <a:r>
              <a:rPr lang="en-US" dirty="0">
                <a:solidFill>
                  <a:srgbClr val="000000"/>
                </a:solidFill>
                <a:latin typeface="Times New Roman" panose="02020603050405020304" pitchFamily="18" charset="0"/>
              </a:rPr>
              <a:t>T</a:t>
            </a:r>
            <a:r>
              <a:rPr lang="en-US" b="0" i="0" dirty="0">
                <a:solidFill>
                  <a:srgbClr val="000000"/>
                </a:solidFill>
                <a:effectLst/>
                <a:latin typeface="Times New Roman" panose="02020603050405020304" pitchFamily="18" charset="0"/>
              </a:rPr>
              <a:t>wo basic types of resource clusters</a:t>
            </a:r>
          </a:p>
          <a:p>
            <a:pPr lvl="1"/>
            <a:r>
              <a:rPr lang="en-US" dirty="0"/>
              <a:t>Load Balanced Cluster </a:t>
            </a:r>
          </a:p>
          <a:p>
            <a:pPr lvl="2"/>
            <a:r>
              <a:rPr lang="en-US" dirty="0"/>
              <a:t>This resource cluster specializes in distributing workloads among cluster nodes to increase IT resource capacity while preserving the centralization of IT resource management.</a:t>
            </a:r>
          </a:p>
          <a:p>
            <a:pPr lvl="2"/>
            <a:r>
              <a:rPr lang="en-US" dirty="0"/>
              <a:t>It usually implements a load balancer mechanism that is either embedded within the cluster management platform or set up as a separate IT resource.</a:t>
            </a:r>
          </a:p>
          <a:p>
            <a:pPr lvl="1"/>
            <a:r>
              <a:rPr lang="en-US" dirty="0"/>
              <a:t>HA Cluster </a:t>
            </a:r>
          </a:p>
          <a:p>
            <a:pPr lvl="2"/>
            <a:r>
              <a:rPr lang="en-US" dirty="0"/>
              <a:t>A high-availability cluster maintains system availability in the event of multiple node failures, and has redundant implementations of most or all of the clustered IT resources</a:t>
            </a:r>
          </a:p>
          <a:p>
            <a:pPr lvl="2"/>
            <a:r>
              <a:rPr lang="en-US" dirty="0"/>
              <a:t>It implements a failover system mechanism that monitors failure conditions and automatically redirects the workload away from any failed nodes.</a:t>
            </a:r>
          </a:p>
        </p:txBody>
      </p:sp>
    </p:spTree>
    <p:extLst>
      <p:ext uri="{BB962C8B-B14F-4D97-AF65-F5344CB8AC3E}">
        <p14:creationId xmlns:p14="http://schemas.microsoft.com/office/powerpoint/2010/main" val="907069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58BDB-60C7-420B-817B-E096FB86B95B}"/>
              </a:ext>
            </a:extLst>
          </p:cNvPr>
          <p:cNvSpPr>
            <a:spLocks noGrp="1"/>
          </p:cNvSpPr>
          <p:nvPr>
            <p:ph type="title"/>
          </p:nvPr>
        </p:nvSpPr>
        <p:spPr/>
        <p:txBody>
          <a:bodyPr>
            <a:normAutofit fontScale="90000"/>
          </a:bodyPr>
          <a:lstStyle/>
          <a:p>
            <a:pPr algn="ctr"/>
            <a:r>
              <a:rPr lang="en-US" dirty="0"/>
              <a:t>8.1. Automated Scaling Listener</a:t>
            </a:r>
          </a:p>
        </p:txBody>
      </p:sp>
      <p:sp>
        <p:nvSpPr>
          <p:cNvPr id="3" name="Content Placeholder 2">
            <a:extLst>
              <a:ext uri="{FF2B5EF4-FFF2-40B4-BE49-F238E27FC236}">
                <a16:creationId xmlns:a16="http://schemas.microsoft.com/office/drawing/2014/main" id="{3679A44C-B7E2-4EF7-BDAF-ABC6A6C9991E}"/>
              </a:ext>
            </a:extLst>
          </p:cNvPr>
          <p:cNvSpPr>
            <a:spLocks noGrp="1"/>
          </p:cNvSpPr>
          <p:nvPr>
            <p:ph idx="1"/>
          </p:nvPr>
        </p:nvSpPr>
        <p:spPr>
          <a:xfrm>
            <a:off x="259493" y="1075039"/>
            <a:ext cx="6396478" cy="5115693"/>
          </a:xfrm>
        </p:spPr>
        <p:txBody>
          <a:bodyPr>
            <a:normAutofit fontScale="70000" lnSpcReduction="20000"/>
          </a:bodyPr>
          <a:lstStyle/>
          <a:p>
            <a:r>
              <a:rPr lang="en-US" altLang="en-US" sz="2800" dirty="0"/>
              <a:t>Three cloud service consumers attempt to access one cloud service simultaneously (1)</a:t>
            </a:r>
          </a:p>
          <a:p>
            <a:r>
              <a:rPr lang="en-US" altLang="en-US" sz="2800" dirty="0"/>
              <a:t>The automated scaling listener scales out and initiates the creation of three redundant instances of the service (2)</a:t>
            </a:r>
          </a:p>
          <a:p>
            <a:r>
              <a:rPr lang="en-US" altLang="en-US" sz="2800" dirty="0"/>
              <a:t>A fourth cloud service consumer attempts to use the cloud service (3)</a:t>
            </a:r>
          </a:p>
          <a:p>
            <a:r>
              <a:rPr lang="en-US" altLang="en-US" sz="2800" dirty="0"/>
              <a:t>Programmed to allow up to only three instances of the cloud service, the automated scaling listener rejects the fourth attempt and notifies the cloud consumer that the requested workload limit has been exceeded (4)</a:t>
            </a:r>
          </a:p>
          <a:p>
            <a:r>
              <a:rPr lang="en-US" altLang="en-US" sz="2800" dirty="0"/>
              <a:t>The cloud consumer’s cloud resource administrator accesses the remote administration environment to adjust the provisioning setup and increase the redundant instance limit (5).</a:t>
            </a:r>
          </a:p>
          <a:p>
            <a:endParaRPr lang="en-US" dirty="0"/>
          </a:p>
        </p:txBody>
      </p:sp>
      <p:sp>
        <p:nvSpPr>
          <p:cNvPr id="4" name="Footer Placeholder 1">
            <a:extLst>
              <a:ext uri="{FF2B5EF4-FFF2-40B4-BE49-F238E27FC236}">
                <a16:creationId xmlns:a16="http://schemas.microsoft.com/office/drawing/2014/main" id="{70DEDD42-A29D-461B-A99A-17D66C4BF80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58754" name="Picture 2">
            <a:extLst>
              <a:ext uri="{FF2B5EF4-FFF2-40B4-BE49-F238E27FC236}">
                <a16:creationId xmlns:a16="http://schemas.microsoft.com/office/drawing/2014/main" id="{765DCBC0-1A40-4563-9510-A7F57890F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970" y="1514475"/>
            <a:ext cx="5444490"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8755" name="Text Box 3">
            <a:extLst>
              <a:ext uri="{FF2B5EF4-FFF2-40B4-BE49-F238E27FC236}">
                <a16:creationId xmlns:a16="http://schemas.microsoft.com/office/drawing/2014/main" id="{72540175-F5D7-4B92-83AF-E9AE0E4B6FCF}"/>
              </a:ext>
            </a:extLst>
          </p:cNvPr>
          <p:cNvSpPr txBox="1">
            <a:spLocks noChangeArrowheads="1"/>
          </p:cNvSpPr>
          <p:nvPr/>
        </p:nvSpPr>
        <p:spPr bwMode="auto">
          <a:xfrm>
            <a:off x="8506325" y="5666097"/>
            <a:ext cx="220545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r>
              <a:rPr lang="en-US" altLang="en-US" sz="1600" dirty="0"/>
              <a:t>Figure 8.1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AE645-713D-4F47-B47C-E5F1A29FBA0B}"/>
              </a:ext>
            </a:extLst>
          </p:cNvPr>
          <p:cNvSpPr>
            <a:spLocks noGrp="1"/>
          </p:cNvSpPr>
          <p:nvPr>
            <p:ph type="title"/>
          </p:nvPr>
        </p:nvSpPr>
        <p:spPr/>
        <p:txBody>
          <a:bodyPr>
            <a:normAutofit fontScale="90000"/>
          </a:bodyPr>
          <a:lstStyle/>
          <a:p>
            <a:pPr algn="ctr"/>
            <a:r>
              <a:rPr lang="en-US" dirty="0"/>
              <a:t>8.9. Multi-Device Broker</a:t>
            </a:r>
          </a:p>
        </p:txBody>
      </p:sp>
      <p:sp>
        <p:nvSpPr>
          <p:cNvPr id="3" name="Content Placeholder 2">
            <a:extLst>
              <a:ext uri="{FF2B5EF4-FFF2-40B4-BE49-F238E27FC236}">
                <a16:creationId xmlns:a16="http://schemas.microsoft.com/office/drawing/2014/main" id="{DC2A37B6-A4D4-477A-A607-B118ADA60B30}"/>
              </a:ext>
            </a:extLst>
          </p:cNvPr>
          <p:cNvSpPr>
            <a:spLocks noGrp="1"/>
          </p:cNvSpPr>
          <p:nvPr>
            <p:ph idx="1"/>
          </p:nvPr>
        </p:nvSpPr>
        <p:spPr/>
        <p:txBody>
          <a:bodyPr>
            <a:normAutofit/>
          </a:bodyPr>
          <a:lstStyle/>
          <a:p>
            <a:r>
              <a:rPr lang="en-US" dirty="0"/>
              <a:t>An individual cloud service may need to be accessed by a range of cloud service consumers using different hardware devices and/or communication requirements</a:t>
            </a:r>
          </a:p>
          <a:p>
            <a:r>
              <a:rPr lang="en-US" dirty="0"/>
              <a:t>To overcome incompatibilities, mapping logic needs to be created to transform (or convert) information that is exchanged at runtime</a:t>
            </a:r>
          </a:p>
          <a:p>
            <a:r>
              <a:rPr lang="en-US" dirty="0"/>
              <a:t>The </a:t>
            </a:r>
            <a:r>
              <a:rPr lang="en-US" b="1" i="1" dirty="0"/>
              <a:t>multi-device broker</a:t>
            </a:r>
            <a:r>
              <a:rPr lang="en-US" dirty="0"/>
              <a:t> mechanism is used to facilitate runtime data transformation so as to make a cloud service accessible to a wider range of cloud service consumer programs and devices</a:t>
            </a:r>
          </a:p>
        </p:txBody>
      </p:sp>
    </p:spTree>
    <p:extLst>
      <p:ext uri="{BB962C8B-B14F-4D97-AF65-F5344CB8AC3E}">
        <p14:creationId xmlns:p14="http://schemas.microsoft.com/office/powerpoint/2010/main" val="115604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D525-3FD9-4B0F-BD2F-D4DC50D01955}"/>
              </a:ext>
            </a:extLst>
          </p:cNvPr>
          <p:cNvSpPr>
            <a:spLocks noGrp="1"/>
          </p:cNvSpPr>
          <p:nvPr>
            <p:ph type="title"/>
          </p:nvPr>
        </p:nvSpPr>
        <p:spPr/>
        <p:txBody>
          <a:bodyPr>
            <a:normAutofit fontScale="90000"/>
          </a:bodyPr>
          <a:lstStyle/>
          <a:p>
            <a:pPr algn="ctr"/>
            <a:r>
              <a:rPr lang="en-US" dirty="0"/>
              <a:t>8.9. Multi-Device Broker</a:t>
            </a:r>
          </a:p>
        </p:txBody>
      </p:sp>
      <p:sp>
        <p:nvSpPr>
          <p:cNvPr id="3" name="Content Placeholder 2">
            <a:extLst>
              <a:ext uri="{FF2B5EF4-FFF2-40B4-BE49-F238E27FC236}">
                <a16:creationId xmlns:a16="http://schemas.microsoft.com/office/drawing/2014/main" id="{21642E86-2794-4A60-9A9B-949B93D70185}"/>
              </a:ext>
            </a:extLst>
          </p:cNvPr>
          <p:cNvSpPr>
            <a:spLocks noGrp="1"/>
          </p:cNvSpPr>
          <p:nvPr>
            <p:ph idx="1"/>
          </p:nvPr>
        </p:nvSpPr>
        <p:spPr>
          <a:xfrm>
            <a:off x="259492" y="1075039"/>
            <a:ext cx="6273793" cy="5115693"/>
          </a:xfrm>
        </p:spPr>
        <p:txBody>
          <a:bodyPr>
            <a:normAutofit fontScale="92500" lnSpcReduction="10000"/>
          </a:bodyPr>
          <a:lstStyle/>
          <a:p>
            <a:r>
              <a:rPr lang="en-US" altLang="en-US" sz="2800" dirty="0"/>
              <a:t>A multi-device broker contains the mapping logic necessary to transform data exchanges between a cloud service and different types of cloud service consumer devices. </a:t>
            </a:r>
          </a:p>
          <a:p>
            <a:r>
              <a:rPr lang="en-US" altLang="en-US" sz="2800" dirty="0"/>
              <a:t>This scenario depicts the multi-device broker as a cloud service with its own API</a:t>
            </a:r>
          </a:p>
          <a:p>
            <a:r>
              <a:rPr lang="en-US" altLang="en-US" sz="2800" dirty="0"/>
              <a:t>This mechanism can also be implemented as a service agent that intercepts messages at runtime to perform necessary transformations.</a:t>
            </a:r>
            <a:endParaRPr lang="en-US" dirty="0"/>
          </a:p>
        </p:txBody>
      </p:sp>
      <p:sp>
        <p:nvSpPr>
          <p:cNvPr id="4" name="Footer Placeholder 1">
            <a:extLst>
              <a:ext uri="{FF2B5EF4-FFF2-40B4-BE49-F238E27FC236}">
                <a16:creationId xmlns:a16="http://schemas.microsoft.com/office/drawing/2014/main" id="{1DA29213-9627-4C55-9C3A-0D994103907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28386" name="Picture 2">
            <a:extLst>
              <a:ext uri="{FF2B5EF4-FFF2-40B4-BE49-F238E27FC236}">
                <a16:creationId xmlns:a16="http://schemas.microsoft.com/office/drawing/2014/main" id="{37A1F5AD-C44C-4E44-A598-E12B408A2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285" y="1075039"/>
            <a:ext cx="5378628" cy="47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8387" name="Text Box 3">
            <a:extLst>
              <a:ext uri="{FF2B5EF4-FFF2-40B4-BE49-F238E27FC236}">
                <a16:creationId xmlns:a16="http://schemas.microsoft.com/office/drawing/2014/main" id="{87504975-A664-4D24-B1DC-A6E085D66781}"/>
              </a:ext>
            </a:extLst>
          </p:cNvPr>
          <p:cNvSpPr txBox="1">
            <a:spLocks noChangeArrowheads="1"/>
          </p:cNvSpPr>
          <p:nvPr/>
        </p:nvSpPr>
        <p:spPr bwMode="auto">
          <a:xfrm>
            <a:off x="8638674" y="5946226"/>
            <a:ext cx="132347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8.35</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A7BC-102C-4727-8918-41C91EAEB59E}"/>
              </a:ext>
            </a:extLst>
          </p:cNvPr>
          <p:cNvSpPr>
            <a:spLocks noGrp="1"/>
          </p:cNvSpPr>
          <p:nvPr>
            <p:ph type="title"/>
          </p:nvPr>
        </p:nvSpPr>
        <p:spPr/>
        <p:txBody>
          <a:bodyPr>
            <a:normAutofit fontScale="90000"/>
          </a:bodyPr>
          <a:lstStyle/>
          <a:p>
            <a:pPr algn="ctr"/>
            <a:r>
              <a:rPr lang="en-US" dirty="0"/>
              <a:t>8.9. Multi-Device Broker</a:t>
            </a:r>
          </a:p>
        </p:txBody>
      </p:sp>
      <p:sp>
        <p:nvSpPr>
          <p:cNvPr id="3" name="Content Placeholder 2">
            <a:extLst>
              <a:ext uri="{FF2B5EF4-FFF2-40B4-BE49-F238E27FC236}">
                <a16:creationId xmlns:a16="http://schemas.microsoft.com/office/drawing/2014/main" id="{5D9C28AF-A58D-4BEE-91A9-D5943166F225}"/>
              </a:ext>
            </a:extLst>
          </p:cNvPr>
          <p:cNvSpPr>
            <a:spLocks noGrp="1"/>
          </p:cNvSpPr>
          <p:nvPr>
            <p:ph idx="1"/>
          </p:nvPr>
        </p:nvSpPr>
        <p:spPr/>
        <p:txBody>
          <a:bodyPr>
            <a:normAutofit fontScale="92500" lnSpcReduction="20000"/>
          </a:bodyPr>
          <a:lstStyle/>
          <a:p>
            <a:r>
              <a:rPr lang="en-US" dirty="0"/>
              <a:t>Multi-device brokers commonly exist as gateways or incorporate gateway components, such as:</a:t>
            </a:r>
          </a:p>
          <a:p>
            <a:pPr lvl="1"/>
            <a:r>
              <a:rPr lang="en-US" dirty="0"/>
              <a:t>XML Gateway – transmits and validates XML data</a:t>
            </a:r>
          </a:p>
          <a:p>
            <a:pPr lvl="1"/>
            <a:r>
              <a:rPr lang="en-US" dirty="0"/>
              <a:t>Cloud Storage Gateway – transforms cloud storage protocols and encodes storage devices to facilitate data transfer and storage</a:t>
            </a:r>
          </a:p>
          <a:p>
            <a:pPr lvl="1"/>
            <a:r>
              <a:rPr lang="en-US" dirty="0"/>
              <a:t>Mobile Device Gateway – transforms the communication protocols used by mobile devices into protocols that are compatible with a cloud service</a:t>
            </a:r>
          </a:p>
          <a:p>
            <a:r>
              <a:rPr lang="en-US" dirty="0"/>
              <a:t>The levels at which transformation logic can be created include:</a:t>
            </a:r>
          </a:p>
          <a:p>
            <a:pPr lvl="1"/>
            <a:r>
              <a:rPr lang="en-US" dirty="0"/>
              <a:t>transport protocols</a:t>
            </a:r>
          </a:p>
          <a:p>
            <a:pPr lvl="1"/>
            <a:r>
              <a:rPr lang="en-US" dirty="0"/>
              <a:t>messaging protocols</a:t>
            </a:r>
          </a:p>
          <a:p>
            <a:pPr lvl="1"/>
            <a:r>
              <a:rPr lang="en-US" dirty="0"/>
              <a:t>storage device protocols</a:t>
            </a:r>
          </a:p>
          <a:p>
            <a:pPr lvl="1"/>
            <a:r>
              <a:rPr lang="en-US" dirty="0"/>
              <a:t>data schemas/data models</a:t>
            </a:r>
          </a:p>
        </p:txBody>
      </p:sp>
    </p:spTree>
    <p:extLst>
      <p:ext uri="{BB962C8B-B14F-4D97-AF65-F5344CB8AC3E}">
        <p14:creationId xmlns:p14="http://schemas.microsoft.com/office/powerpoint/2010/main" val="2146243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8314-68B8-4AC7-B5BB-116F365CBF66}"/>
              </a:ext>
            </a:extLst>
          </p:cNvPr>
          <p:cNvSpPr>
            <a:spLocks noGrp="1"/>
          </p:cNvSpPr>
          <p:nvPr>
            <p:ph type="title"/>
          </p:nvPr>
        </p:nvSpPr>
        <p:spPr/>
        <p:txBody>
          <a:bodyPr>
            <a:normAutofit fontScale="90000"/>
          </a:bodyPr>
          <a:lstStyle/>
          <a:p>
            <a:pPr algn="ctr"/>
            <a:r>
              <a:rPr lang="en-US" dirty="0"/>
              <a:t>Case Study Example</a:t>
            </a:r>
          </a:p>
        </p:txBody>
      </p:sp>
      <p:sp>
        <p:nvSpPr>
          <p:cNvPr id="3" name="Content Placeholder 2">
            <a:extLst>
              <a:ext uri="{FF2B5EF4-FFF2-40B4-BE49-F238E27FC236}">
                <a16:creationId xmlns:a16="http://schemas.microsoft.com/office/drawing/2014/main" id="{B03A1135-CA18-4302-B6C9-BCBF146FC8E7}"/>
              </a:ext>
            </a:extLst>
          </p:cNvPr>
          <p:cNvSpPr>
            <a:spLocks noGrp="1"/>
          </p:cNvSpPr>
          <p:nvPr>
            <p:ph idx="1"/>
          </p:nvPr>
        </p:nvSpPr>
        <p:spPr>
          <a:xfrm>
            <a:off x="259493" y="1075039"/>
            <a:ext cx="4589430" cy="5115693"/>
          </a:xfrm>
        </p:spPr>
        <p:txBody>
          <a:bodyPr>
            <a:normAutofit fontScale="70000" lnSpcReduction="20000"/>
          </a:bodyPr>
          <a:lstStyle/>
          <a:p>
            <a:r>
              <a:rPr lang="en-US" altLang="en-US" sz="2800" dirty="0"/>
              <a:t>The multi-device broker intercepts incoming messages and detects the platform (Web 	 browser, iOS, Android) of the source device (1)</a:t>
            </a:r>
          </a:p>
          <a:p>
            <a:r>
              <a:rPr lang="en-US" altLang="en-US" sz="2800" dirty="0"/>
              <a:t>The multi-device broker transforms the message into the standard format required by the </a:t>
            </a:r>
            <a:r>
              <a:rPr lang="en-US" altLang="en-US" sz="2800" dirty="0" err="1"/>
              <a:t>Innovartus</a:t>
            </a:r>
            <a:r>
              <a:rPr lang="en-US" altLang="en-US" sz="2800" dirty="0"/>
              <a:t> cloud service (2). </a:t>
            </a:r>
          </a:p>
          <a:p>
            <a:r>
              <a:rPr lang="en-US" altLang="en-US" sz="2800" dirty="0"/>
              <a:t>The cloud service processes the request and responds using the same standard format (3). </a:t>
            </a:r>
          </a:p>
          <a:p>
            <a:r>
              <a:rPr lang="en-US" altLang="en-US" sz="2800" dirty="0"/>
              <a:t>The multi-device broker transforms the response message into the format required by the source device and delivers the message (4).</a:t>
            </a:r>
            <a:endParaRPr lang="en-US" dirty="0"/>
          </a:p>
        </p:txBody>
      </p:sp>
      <p:sp>
        <p:nvSpPr>
          <p:cNvPr id="4" name="Footer Placeholder 1">
            <a:extLst>
              <a:ext uri="{FF2B5EF4-FFF2-40B4-BE49-F238E27FC236}">
                <a16:creationId xmlns:a16="http://schemas.microsoft.com/office/drawing/2014/main" id="{B06EA623-D946-4806-B2B1-7903DE2BD8A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30434" name="Picture 2">
            <a:extLst>
              <a:ext uri="{FF2B5EF4-FFF2-40B4-BE49-F238E27FC236}">
                <a16:creationId xmlns:a16="http://schemas.microsoft.com/office/drawing/2014/main" id="{625B388B-A36F-4681-99A0-A1476CB11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922" y="2344140"/>
            <a:ext cx="7203902" cy="3474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0435" name="Text Box 3">
            <a:extLst>
              <a:ext uri="{FF2B5EF4-FFF2-40B4-BE49-F238E27FC236}">
                <a16:creationId xmlns:a16="http://schemas.microsoft.com/office/drawing/2014/main" id="{E6DCB2D7-DDF7-4DAF-9083-B07D994D80D1}"/>
              </a:ext>
            </a:extLst>
          </p:cNvPr>
          <p:cNvSpPr txBox="1">
            <a:spLocks noChangeArrowheads="1"/>
          </p:cNvSpPr>
          <p:nvPr/>
        </p:nvSpPr>
        <p:spPr bwMode="auto">
          <a:xfrm>
            <a:off x="8951495" y="5989864"/>
            <a:ext cx="1112877"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8.36</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69C7-ABFB-4F42-A4CA-AA9661FD897C}"/>
              </a:ext>
            </a:extLst>
          </p:cNvPr>
          <p:cNvSpPr>
            <a:spLocks noGrp="1"/>
          </p:cNvSpPr>
          <p:nvPr>
            <p:ph type="title"/>
          </p:nvPr>
        </p:nvSpPr>
        <p:spPr/>
        <p:txBody>
          <a:bodyPr>
            <a:normAutofit fontScale="90000"/>
          </a:bodyPr>
          <a:lstStyle/>
          <a:p>
            <a:pPr algn="ctr"/>
            <a:r>
              <a:rPr lang="en-US" dirty="0"/>
              <a:t>8.10. State Management Database</a:t>
            </a:r>
          </a:p>
        </p:txBody>
      </p:sp>
      <p:sp>
        <p:nvSpPr>
          <p:cNvPr id="3" name="Content Placeholder 2">
            <a:extLst>
              <a:ext uri="{FF2B5EF4-FFF2-40B4-BE49-F238E27FC236}">
                <a16:creationId xmlns:a16="http://schemas.microsoft.com/office/drawing/2014/main" id="{F2B3C6EB-A1D1-4571-8B3D-5E5E0B9CF3A1}"/>
              </a:ext>
            </a:extLst>
          </p:cNvPr>
          <p:cNvSpPr>
            <a:spLocks noGrp="1"/>
          </p:cNvSpPr>
          <p:nvPr>
            <p:ph idx="1"/>
          </p:nvPr>
        </p:nvSpPr>
        <p:spPr/>
        <p:txBody>
          <a:bodyPr/>
          <a:lstStyle/>
          <a:p>
            <a:r>
              <a:rPr lang="en-US" dirty="0"/>
              <a:t>A state management database is a storage device that is used to temporarily persist state data for software programs</a:t>
            </a:r>
          </a:p>
          <a:p>
            <a:r>
              <a:rPr lang="en-US" dirty="0"/>
              <a:t>The alternative to caching state data in memory, software programs can off-load state data to the database in order to reduce the amount of runtime memory they consume</a:t>
            </a:r>
          </a:p>
          <a:p>
            <a:pPr lvl="1"/>
            <a:r>
              <a:rPr lang="en-US" dirty="0"/>
              <a:t>now software programs and the surrounding infrastructure are more scalable. </a:t>
            </a:r>
          </a:p>
          <a:p>
            <a:r>
              <a:rPr lang="en-US" dirty="0"/>
              <a:t>State management databases are commonly used by cloud services, especially those involved in long-running runtime activities</a:t>
            </a:r>
          </a:p>
        </p:txBody>
      </p:sp>
      <p:sp>
        <p:nvSpPr>
          <p:cNvPr id="4" name="Footer Placeholder 1">
            <a:extLst>
              <a:ext uri="{FF2B5EF4-FFF2-40B4-BE49-F238E27FC236}">
                <a16:creationId xmlns:a16="http://schemas.microsoft.com/office/drawing/2014/main" id="{4A3B1325-A95B-48E2-8867-718651BAED5D}"/>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69C7-ABFB-4F42-A4CA-AA9661FD897C}"/>
              </a:ext>
            </a:extLst>
          </p:cNvPr>
          <p:cNvSpPr>
            <a:spLocks noGrp="1"/>
          </p:cNvSpPr>
          <p:nvPr>
            <p:ph type="title"/>
          </p:nvPr>
        </p:nvSpPr>
        <p:spPr/>
        <p:txBody>
          <a:bodyPr>
            <a:normAutofit fontScale="90000"/>
          </a:bodyPr>
          <a:lstStyle/>
          <a:p>
            <a:pPr algn="ctr"/>
            <a:r>
              <a:rPr lang="en-US" dirty="0"/>
              <a:t>8.10. State Management Database</a:t>
            </a:r>
          </a:p>
        </p:txBody>
      </p:sp>
      <p:sp>
        <p:nvSpPr>
          <p:cNvPr id="3" name="Content Placeholder 2">
            <a:extLst>
              <a:ext uri="{FF2B5EF4-FFF2-40B4-BE49-F238E27FC236}">
                <a16:creationId xmlns:a16="http://schemas.microsoft.com/office/drawing/2014/main" id="{F2B3C6EB-A1D1-4571-8B3D-5E5E0B9CF3A1}"/>
              </a:ext>
            </a:extLst>
          </p:cNvPr>
          <p:cNvSpPr>
            <a:spLocks noGrp="1"/>
          </p:cNvSpPr>
          <p:nvPr>
            <p:ph idx="1"/>
          </p:nvPr>
        </p:nvSpPr>
        <p:spPr>
          <a:xfrm>
            <a:off x="259492" y="1075039"/>
            <a:ext cx="4841897" cy="4086507"/>
          </a:xfrm>
        </p:spPr>
        <p:txBody>
          <a:bodyPr/>
          <a:lstStyle/>
          <a:p>
            <a:r>
              <a:rPr lang="en-US" altLang="en-US" sz="2800" dirty="0"/>
              <a:t>Figure 8.37 During the lifespan of a cloud service instance it may be required to remain stateful and keep state data cached in memory, even when idle</a:t>
            </a:r>
            <a:endParaRPr lang="en-US" dirty="0"/>
          </a:p>
        </p:txBody>
      </p:sp>
      <p:sp>
        <p:nvSpPr>
          <p:cNvPr id="4" name="Footer Placeholder 1">
            <a:extLst>
              <a:ext uri="{FF2B5EF4-FFF2-40B4-BE49-F238E27FC236}">
                <a16:creationId xmlns:a16="http://schemas.microsoft.com/office/drawing/2014/main" id="{4A3B1325-A95B-48E2-8867-718651BAED5D}"/>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32482" name="Picture 2">
            <a:extLst>
              <a:ext uri="{FF2B5EF4-FFF2-40B4-BE49-F238E27FC236}">
                <a16:creationId xmlns:a16="http://schemas.microsoft.com/office/drawing/2014/main" id="{1F03AB5B-B8D8-4ACA-BB3C-4FB5C5AD7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230" y="1331049"/>
            <a:ext cx="6579278" cy="333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8710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219E-C4B9-495E-B9A2-B7DE98BAB4F0}"/>
              </a:ext>
            </a:extLst>
          </p:cNvPr>
          <p:cNvSpPr>
            <a:spLocks noGrp="1"/>
          </p:cNvSpPr>
          <p:nvPr>
            <p:ph type="title"/>
          </p:nvPr>
        </p:nvSpPr>
        <p:spPr/>
        <p:txBody>
          <a:bodyPr>
            <a:normAutofit fontScale="90000"/>
          </a:bodyPr>
          <a:lstStyle/>
          <a:p>
            <a:pPr algn="ctr"/>
            <a:r>
              <a:rPr lang="en-US" dirty="0"/>
              <a:t>8.10. State Management Database</a:t>
            </a:r>
          </a:p>
        </p:txBody>
      </p:sp>
      <p:sp>
        <p:nvSpPr>
          <p:cNvPr id="3" name="Content Placeholder 2">
            <a:extLst>
              <a:ext uri="{FF2B5EF4-FFF2-40B4-BE49-F238E27FC236}">
                <a16:creationId xmlns:a16="http://schemas.microsoft.com/office/drawing/2014/main" id="{85566064-2F72-4A59-83F2-429818B993BA}"/>
              </a:ext>
            </a:extLst>
          </p:cNvPr>
          <p:cNvSpPr>
            <a:spLocks noGrp="1"/>
          </p:cNvSpPr>
          <p:nvPr>
            <p:ph idx="1"/>
          </p:nvPr>
        </p:nvSpPr>
        <p:spPr>
          <a:xfrm>
            <a:off x="259493" y="1075039"/>
            <a:ext cx="5275034" cy="4579803"/>
          </a:xfrm>
        </p:spPr>
        <p:txBody>
          <a:bodyPr>
            <a:normAutofit/>
          </a:bodyPr>
          <a:lstStyle/>
          <a:p>
            <a:r>
              <a:rPr lang="en-US" altLang="en-US" sz="2800" dirty="0"/>
              <a:t>Figure 8.38 By deferring state data to a state repository, the cloud service is able to transition to a stateless condition (or a partially stateless condition), thereby temporarily freeing system resources</a:t>
            </a:r>
            <a:endParaRPr lang="en-US" dirty="0"/>
          </a:p>
        </p:txBody>
      </p:sp>
      <p:sp>
        <p:nvSpPr>
          <p:cNvPr id="4" name="Footer Placeholder 1">
            <a:extLst>
              <a:ext uri="{FF2B5EF4-FFF2-40B4-BE49-F238E27FC236}">
                <a16:creationId xmlns:a16="http://schemas.microsoft.com/office/drawing/2014/main" id="{759B16E8-02D2-4D0B-8A05-F162FF167EB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534530" name="Picture 2">
            <a:extLst>
              <a:ext uri="{FF2B5EF4-FFF2-40B4-BE49-F238E27FC236}">
                <a16:creationId xmlns:a16="http://schemas.microsoft.com/office/drawing/2014/main" id="{AA80C14A-A006-44C0-AFE4-B55F91C61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160" y="1075039"/>
            <a:ext cx="6129034" cy="422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F56D-8256-4F91-AC79-4BD34EB1D332}"/>
              </a:ext>
            </a:extLst>
          </p:cNvPr>
          <p:cNvSpPr>
            <a:spLocks noGrp="1"/>
          </p:cNvSpPr>
          <p:nvPr>
            <p:ph type="title"/>
          </p:nvPr>
        </p:nvSpPr>
        <p:spPr>
          <a:xfrm>
            <a:off x="505327" y="333795"/>
            <a:ext cx="11129210" cy="498032"/>
          </a:xfrm>
        </p:spPr>
        <p:txBody>
          <a:bodyPr>
            <a:normAutofit fontScale="90000"/>
          </a:bodyPr>
          <a:lstStyle/>
          <a:p>
            <a:r>
              <a:rPr lang="en-US" dirty="0"/>
              <a:t>8.1. Automated Scaling Listener - </a:t>
            </a:r>
            <a:r>
              <a:rPr lang="en-US" i="0" dirty="0">
                <a:solidFill>
                  <a:srgbClr val="000000"/>
                </a:solidFill>
                <a:effectLst/>
                <a:latin typeface="Gill Sans MT" panose="020B0502020104020203" pitchFamily="34" charset="0"/>
              </a:rPr>
              <a:t>Case Study Example</a:t>
            </a:r>
            <a:endParaRPr lang="en-US"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FC6E809C-E3B4-4B3B-8EF6-561CFA79BA8A}"/>
              </a:ext>
            </a:extLst>
          </p:cNvPr>
          <p:cNvSpPr>
            <a:spLocks noGrp="1"/>
          </p:cNvSpPr>
          <p:nvPr>
            <p:ph idx="1"/>
          </p:nvPr>
        </p:nvSpPr>
        <p:spPr>
          <a:xfrm>
            <a:off x="259493" y="1075039"/>
            <a:ext cx="7337226" cy="5115693"/>
          </a:xfrm>
        </p:spPr>
        <p:txBody>
          <a:bodyPr>
            <a:normAutofit fontScale="85000" lnSpcReduction="20000"/>
          </a:bodyPr>
          <a:lstStyle/>
          <a:p>
            <a:r>
              <a:rPr lang="en-US" altLang="en-US" sz="2800" dirty="0"/>
              <a:t>A cloud consumer creates and starts a virtual server with 8 virtual processor cores and 16 GB of virtual RAM (1)</a:t>
            </a:r>
          </a:p>
          <a:p>
            <a:r>
              <a:rPr lang="en-US" altLang="en-US" sz="2800" dirty="0"/>
              <a:t> The VIM creates the virtual server at the cloud service consumer’s request and allocates it to Physical Server 1 to join 3 other active virtual servers (2)</a:t>
            </a:r>
          </a:p>
          <a:p>
            <a:r>
              <a:rPr lang="en-US" altLang="en-US" sz="2800" dirty="0"/>
              <a:t>Cloud consumer demand causes the virtual server usage to increase by over 80% of the CPU capacity for 60 consecutive seconds (3)</a:t>
            </a:r>
          </a:p>
          <a:p>
            <a:r>
              <a:rPr lang="en-US" altLang="en-US" sz="2800" dirty="0"/>
              <a:t>The automated scaling listener running at the hypervisor detects the need to scale up and commands the VIM accordingly (4).</a:t>
            </a:r>
          </a:p>
          <a:p>
            <a:endParaRPr lang="en-US" dirty="0"/>
          </a:p>
        </p:txBody>
      </p:sp>
      <p:sp>
        <p:nvSpPr>
          <p:cNvPr id="4" name="Footer Placeholder 1">
            <a:extLst>
              <a:ext uri="{FF2B5EF4-FFF2-40B4-BE49-F238E27FC236}">
                <a16:creationId xmlns:a16="http://schemas.microsoft.com/office/drawing/2014/main" id="{4D243964-AF19-47D4-95D9-A01029E924A6}"/>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60802" name="Picture 2">
            <a:extLst>
              <a:ext uri="{FF2B5EF4-FFF2-40B4-BE49-F238E27FC236}">
                <a16:creationId xmlns:a16="http://schemas.microsoft.com/office/drawing/2014/main" id="{87160A06-9D48-4049-A175-737066721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719" y="1102593"/>
            <a:ext cx="4315195" cy="4165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0803" name="Text Box 3">
            <a:extLst>
              <a:ext uri="{FF2B5EF4-FFF2-40B4-BE49-F238E27FC236}">
                <a16:creationId xmlns:a16="http://schemas.microsoft.com/office/drawing/2014/main" id="{D8A3D1E7-F2CD-41DC-84CF-74FEAFD5CDA5}"/>
              </a:ext>
            </a:extLst>
          </p:cNvPr>
          <p:cNvSpPr txBox="1">
            <a:spLocks noChangeArrowheads="1"/>
          </p:cNvSpPr>
          <p:nvPr/>
        </p:nvSpPr>
        <p:spPr bwMode="auto">
          <a:xfrm>
            <a:off x="9119936" y="5369195"/>
            <a:ext cx="108284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600" dirty="0"/>
              <a:t>Figure 8.2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59218-44E1-4564-A57F-010DE5CF20AE}"/>
              </a:ext>
            </a:extLst>
          </p:cNvPr>
          <p:cNvSpPr>
            <a:spLocks noGrp="1"/>
          </p:cNvSpPr>
          <p:nvPr>
            <p:ph type="title"/>
          </p:nvPr>
        </p:nvSpPr>
        <p:spPr>
          <a:xfrm>
            <a:off x="613611" y="333795"/>
            <a:ext cx="10924673" cy="498032"/>
          </a:xfrm>
        </p:spPr>
        <p:txBody>
          <a:bodyPr>
            <a:normAutofit fontScale="90000"/>
          </a:bodyPr>
          <a:lstStyle/>
          <a:p>
            <a:pPr algn="ctr"/>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8.1. Automated Scaling Listener - </a:t>
            </a:r>
            <a:r>
              <a:rPr kumimoji="0" lang="en-US" sz="3200" b="0" i="0" u="none" strike="noStrike" kern="1200" cap="all" spc="0" normalizeH="0" baseline="0" noProof="0" dirty="0">
                <a:ln>
                  <a:noFill/>
                </a:ln>
                <a:solidFill>
                  <a:srgbClr val="000000"/>
                </a:solidFill>
                <a:effectLst/>
                <a:uLnTx/>
                <a:uFillTx/>
                <a:latin typeface="Gill Sans MT" panose="020B0502020104020203" pitchFamily="34" charset="0"/>
                <a:ea typeface="+mj-ea"/>
                <a:cs typeface="+mj-cs"/>
              </a:rPr>
              <a:t>Case Study Example</a:t>
            </a:r>
            <a:endParaRPr lang="en-US" dirty="0"/>
          </a:p>
        </p:txBody>
      </p:sp>
      <p:sp>
        <p:nvSpPr>
          <p:cNvPr id="3" name="Content Placeholder 2">
            <a:extLst>
              <a:ext uri="{FF2B5EF4-FFF2-40B4-BE49-F238E27FC236}">
                <a16:creationId xmlns:a16="http://schemas.microsoft.com/office/drawing/2014/main" id="{9C232990-8B4F-4FC4-81A2-7E121143CD79}"/>
              </a:ext>
            </a:extLst>
          </p:cNvPr>
          <p:cNvSpPr>
            <a:spLocks noGrp="1"/>
          </p:cNvSpPr>
          <p:nvPr>
            <p:ph idx="1"/>
          </p:nvPr>
        </p:nvSpPr>
        <p:spPr>
          <a:xfrm>
            <a:off x="259493" y="1075039"/>
            <a:ext cx="4956876" cy="5115693"/>
          </a:xfrm>
        </p:spPr>
        <p:txBody>
          <a:bodyPr/>
          <a:lstStyle/>
          <a:p>
            <a:r>
              <a:rPr lang="en-US" altLang="en-US" sz="2800" dirty="0"/>
              <a:t>The VIM determines that scaling up the virtual server on Physical Server 1 is not possible and proceeds to live migrate it to Physical Server 2 (5)</a:t>
            </a:r>
          </a:p>
          <a:p>
            <a:endParaRPr lang="en-US" dirty="0"/>
          </a:p>
        </p:txBody>
      </p:sp>
      <p:sp>
        <p:nvSpPr>
          <p:cNvPr id="4" name="Footer Placeholder 1">
            <a:extLst>
              <a:ext uri="{FF2B5EF4-FFF2-40B4-BE49-F238E27FC236}">
                <a16:creationId xmlns:a16="http://schemas.microsoft.com/office/drawing/2014/main" id="{DC2B90A4-F509-41B6-A2D2-5A6C11E1C0A2}"/>
              </a:ext>
            </a:extLst>
          </p:cNvPr>
          <p:cNvSpPr>
            <a:spLocks noGrp="1"/>
          </p:cNvSpPr>
          <p:nvPr>
            <p:ph type="ftr" sz="quarter" idx="11"/>
          </p:nvPr>
        </p:nvSpPr>
        <p:spPr/>
        <p:txBody>
          <a:bodyPr/>
          <a:lstStyle/>
          <a:p>
            <a:r>
              <a:rPr lang="en-US" altLang="en-US" dirty="0"/>
              <a:t>From </a:t>
            </a:r>
            <a:r>
              <a:rPr lang="en-US" altLang="en-US" i="1" dirty="0"/>
              <a:t>Cloud Computing</a:t>
            </a:r>
            <a:r>
              <a:rPr lang="en-US" altLang="en-US" dirty="0"/>
              <a:t> by Thomas </a:t>
            </a:r>
            <a:r>
              <a:rPr lang="en-US" altLang="en-US" dirty="0" err="1"/>
              <a:t>Erl</a:t>
            </a:r>
            <a:r>
              <a:rPr lang="en-US" altLang="en-US" dirty="0"/>
              <a:t>, </a:t>
            </a:r>
            <a:r>
              <a:rPr lang="en-US" altLang="en-US" dirty="0" err="1"/>
              <a:t>Zaigham</a:t>
            </a:r>
            <a:r>
              <a:rPr lang="en-US" altLang="en-US" dirty="0"/>
              <a:t> Mahmood, and Ricardo </a:t>
            </a:r>
            <a:r>
              <a:rPr lang="en-US" altLang="en-US" dirty="0" err="1"/>
              <a:t>Puttini</a:t>
            </a:r>
            <a:endParaRPr lang="en-US" altLang="en-US" dirty="0"/>
          </a:p>
          <a:p>
            <a:r>
              <a:rPr lang="en-US" altLang="en-US" dirty="0"/>
              <a:t>(ISBN: 0133387526) Copyright © 2013 </a:t>
            </a:r>
            <a:r>
              <a:rPr lang="en-US" altLang="en-US" dirty="0" err="1"/>
              <a:t>Arcitura</a:t>
            </a:r>
            <a:r>
              <a:rPr lang="en-US" altLang="en-US" dirty="0"/>
              <a:t> Education, Inc. All rights reserved.</a:t>
            </a:r>
          </a:p>
        </p:txBody>
      </p:sp>
      <p:pic>
        <p:nvPicPr>
          <p:cNvPr id="462850" name="Picture 2">
            <a:extLst>
              <a:ext uri="{FF2B5EF4-FFF2-40B4-BE49-F238E27FC236}">
                <a16:creationId xmlns:a16="http://schemas.microsoft.com/office/drawing/2014/main" id="{6B86F5F5-4387-4E67-80A3-D238857F4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368" y="1184299"/>
            <a:ext cx="6503522" cy="474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2851" name="Text Box 3">
            <a:extLst>
              <a:ext uri="{FF2B5EF4-FFF2-40B4-BE49-F238E27FC236}">
                <a16:creationId xmlns:a16="http://schemas.microsoft.com/office/drawing/2014/main" id="{3AFED6CD-F457-4989-8182-C0F2BA8C0834}"/>
              </a:ext>
            </a:extLst>
          </p:cNvPr>
          <p:cNvSpPr txBox="1">
            <a:spLocks noChangeArrowheads="1"/>
          </p:cNvSpPr>
          <p:nvPr/>
        </p:nvSpPr>
        <p:spPr bwMode="auto">
          <a:xfrm>
            <a:off x="8154365" y="6047552"/>
            <a:ext cx="99969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8.3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571-D35F-4E68-A022-A4FCDC9C85D7}"/>
              </a:ext>
            </a:extLst>
          </p:cNvPr>
          <p:cNvSpPr>
            <a:spLocks noGrp="1"/>
          </p:cNvSpPr>
          <p:nvPr>
            <p:ph type="title"/>
          </p:nvPr>
        </p:nvSpPr>
        <p:spPr>
          <a:xfrm>
            <a:off x="601579" y="333795"/>
            <a:ext cx="10876547" cy="498032"/>
          </a:xfrm>
        </p:spPr>
        <p:txBody>
          <a:bodyPr>
            <a:normAutofit fontScale="90000"/>
          </a:bodyPr>
          <a:lstStyle/>
          <a:p>
            <a:r>
              <a:rPr kumimoji="0" lang="en-US" sz="3200" b="0" i="0" u="none" strike="noStrike" kern="1200" cap="all" spc="0" normalizeH="0" baseline="0" noProof="0" dirty="0">
                <a:ln>
                  <a:noFill/>
                </a:ln>
                <a:solidFill>
                  <a:srgbClr val="000000"/>
                </a:solidFill>
                <a:effectLst/>
                <a:uLnTx/>
                <a:uFillTx/>
                <a:latin typeface="Gill Sans MT" panose="020B0502020104020203"/>
                <a:ea typeface="+mj-ea"/>
                <a:cs typeface="+mj-cs"/>
              </a:rPr>
              <a:t>8.1. Automated Scaling Listener - </a:t>
            </a:r>
            <a:r>
              <a:rPr kumimoji="0" lang="en-US" sz="3200" b="0" i="0" u="none" strike="noStrike" kern="1200" cap="all" spc="0" normalizeH="0" baseline="0" noProof="0" dirty="0">
                <a:ln>
                  <a:noFill/>
                </a:ln>
                <a:solidFill>
                  <a:srgbClr val="000000"/>
                </a:solidFill>
                <a:effectLst/>
                <a:uLnTx/>
                <a:uFillTx/>
                <a:latin typeface="Gill Sans MT" panose="020B0502020104020203" pitchFamily="34" charset="0"/>
                <a:ea typeface="+mj-ea"/>
                <a:cs typeface="+mj-cs"/>
              </a:rPr>
              <a:t>Case Study Example</a:t>
            </a:r>
            <a:endParaRPr lang="en-US" dirty="0"/>
          </a:p>
        </p:txBody>
      </p:sp>
      <p:sp>
        <p:nvSpPr>
          <p:cNvPr id="3" name="Content Placeholder 2">
            <a:extLst>
              <a:ext uri="{FF2B5EF4-FFF2-40B4-BE49-F238E27FC236}">
                <a16:creationId xmlns:a16="http://schemas.microsoft.com/office/drawing/2014/main" id="{324E3B26-ED06-4CD2-8765-C3FC90E18364}"/>
              </a:ext>
            </a:extLst>
          </p:cNvPr>
          <p:cNvSpPr>
            <a:spLocks noGrp="1"/>
          </p:cNvSpPr>
          <p:nvPr>
            <p:ph idx="1"/>
          </p:nvPr>
        </p:nvSpPr>
        <p:spPr>
          <a:xfrm>
            <a:off x="259493" y="1075039"/>
            <a:ext cx="5056710" cy="5115693"/>
          </a:xfrm>
        </p:spPr>
        <p:txBody>
          <a:bodyPr>
            <a:normAutofit lnSpcReduction="10000"/>
          </a:bodyPr>
          <a:lstStyle/>
          <a:p>
            <a:r>
              <a:rPr lang="en-US" altLang="en-US" sz="2800" dirty="0"/>
              <a:t>The virtual server’s CPU/RAM usage remains below 15% capacity for 60 consecutive seconds (6)</a:t>
            </a:r>
          </a:p>
          <a:p>
            <a:r>
              <a:rPr lang="en-US" altLang="en-US" sz="2800" dirty="0"/>
              <a:t>The automated scaling listener detects the need to scale down and commands the VIM (7)</a:t>
            </a:r>
          </a:p>
          <a:p>
            <a:r>
              <a:rPr lang="en-US" altLang="en-US" sz="2800" dirty="0"/>
              <a:t>Which scales down the virtual server (8) while it remains active on Physical Server 2.</a:t>
            </a:r>
          </a:p>
          <a:p>
            <a:endParaRPr lang="en-US" dirty="0"/>
          </a:p>
        </p:txBody>
      </p:sp>
      <p:sp>
        <p:nvSpPr>
          <p:cNvPr id="4" name="Footer Placeholder 1">
            <a:extLst>
              <a:ext uri="{FF2B5EF4-FFF2-40B4-BE49-F238E27FC236}">
                <a16:creationId xmlns:a16="http://schemas.microsoft.com/office/drawing/2014/main" id="{7E16855B-B4E9-4883-BFA6-2A2DA21D0E4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464898" name="Picture 2">
            <a:extLst>
              <a:ext uri="{FF2B5EF4-FFF2-40B4-BE49-F238E27FC236}">
                <a16:creationId xmlns:a16="http://schemas.microsoft.com/office/drawing/2014/main" id="{96CBF75D-1763-4E77-8403-AB2E86220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202" y="971240"/>
            <a:ext cx="6739365" cy="4915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4899" name="Text Box 3">
            <a:extLst>
              <a:ext uri="{FF2B5EF4-FFF2-40B4-BE49-F238E27FC236}">
                <a16:creationId xmlns:a16="http://schemas.microsoft.com/office/drawing/2014/main" id="{12594702-7181-4FD9-9CF6-540D091E4F58}"/>
              </a:ext>
            </a:extLst>
          </p:cNvPr>
          <p:cNvSpPr txBox="1">
            <a:spLocks noChangeArrowheads="1"/>
          </p:cNvSpPr>
          <p:nvPr/>
        </p:nvSpPr>
        <p:spPr bwMode="auto">
          <a:xfrm>
            <a:off x="8105538" y="6026172"/>
            <a:ext cx="99969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600" dirty="0"/>
              <a:t>Figure 8.4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9C23-D13B-4962-9889-420BD53ACA02}"/>
              </a:ext>
            </a:extLst>
          </p:cNvPr>
          <p:cNvSpPr>
            <a:spLocks noGrp="1"/>
          </p:cNvSpPr>
          <p:nvPr>
            <p:ph type="title"/>
          </p:nvPr>
        </p:nvSpPr>
        <p:spPr/>
        <p:txBody>
          <a:bodyPr>
            <a:normAutofit fontScale="90000"/>
          </a:bodyPr>
          <a:lstStyle/>
          <a:p>
            <a:pPr algn="ctr"/>
            <a:r>
              <a:rPr lang="en-US" dirty="0"/>
              <a:t>8.2. Load Balancer</a:t>
            </a:r>
          </a:p>
        </p:txBody>
      </p:sp>
      <p:sp>
        <p:nvSpPr>
          <p:cNvPr id="3" name="Content Placeholder 2">
            <a:extLst>
              <a:ext uri="{FF2B5EF4-FFF2-40B4-BE49-F238E27FC236}">
                <a16:creationId xmlns:a16="http://schemas.microsoft.com/office/drawing/2014/main" id="{5E7E7345-C81F-4E05-BE0F-A9B3F3F700FB}"/>
              </a:ext>
            </a:extLst>
          </p:cNvPr>
          <p:cNvSpPr>
            <a:spLocks noGrp="1"/>
          </p:cNvSpPr>
          <p:nvPr>
            <p:ph idx="1"/>
          </p:nvPr>
        </p:nvSpPr>
        <p:spPr/>
        <p:txBody>
          <a:bodyPr>
            <a:normAutofit fontScale="85000" lnSpcReduction="10000"/>
          </a:bodyPr>
          <a:lstStyle/>
          <a:p>
            <a:r>
              <a:rPr lang="en-US" dirty="0"/>
              <a:t>A common approach to horizontal scaling is to balance a workload across two or more IT resources to increase performance and capacity beyond what a single IT resource can provide</a:t>
            </a:r>
          </a:p>
          <a:p>
            <a:r>
              <a:rPr lang="en-US" dirty="0"/>
              <a:t>The </a:t>
            </a:r>
            <a:r>
              <a:rPr lang="en-US" i="1" dirty="0"/>
              <a:t>load balancer </a:t>
            </a:r>
            <a:r>
              <a:rPr lang="en-US" dirty="0"/>
              <a:t>mechanism is a runtime agent with logic fundamentally based on this premise.</a:t>
            </a:r>
          </a:p>
          <a:p>
            <a:r>
              <a:rPr lang="en-US" dirty="0"/>
              <a:t>Beyond simple division of labor algorithms, load balancers can perform a range of specialized runtime workload distribution functions that include:</a:t>
            </a:r>
          </a:p>
          <a:p>
            <a:pPr lvl="1"/>
            <a:r>
              <a:rPr lang="en-US" dirty="0"/>
              <a:t>Asymmetric Distribution – larger workloads are issued to IT resources with higher processing capacities</a:t>
            </a:r>
          </a:p>
          <a:p>
            <a:pPr lvl="1"/>
            <a:r>
              <a:rPr lang="en-US" dirty="0"/>
              <a:t>Workload Prioritization – workloads are scheduled, queued, discarded, and distributed according to their priority levels</a:t>
            </a:r>
          </a:p>
          <a:p>
            <a:pPr lvl="1"/>
            <a:r>
              <a:rPr lang="en-US" dirty="0"/>
              <a:t>Content-Aware Distribution – requests are distributed to different IT resources as dictated by the request content</a:t>
            </a:r>
          </a:p>
          <a:p>
            <a:endParaRPr lang="en-US" dirty="0"/>
          </a:p>
          <a:p>
            <a:endParaRPr lang="en-US" dirty="0"/>
          </a:p>
        </p:txBody>
      </p:sp>
    </p:spTree>
    <p:extLst>
      <p:ext uri="{BB962C8B-B14F-4D97-AF65-F5344CB8AC3E}">
        <p14:creationId xmlns:p14="http://schemas.microsoft.com/office/powerpoint/2010/main" val="2666008452"/>
      </p:ext>
    </p:extLst>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8967</TotalTime>
  <Words>5215</Words>
  <Application>Microsoft Office PowerPoint</Application>
  <PresentationFormat>Widescreen</PresentationFormat>
  <Paragraphs>428</Paragraphs>
  <Slides>56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Gill Sans MT</vt:lpstr>
      <vt:lpstr>Times New Roman</vt:lpstr>
      <vt:lpstr>Gallery</vt:lpstr>
      <vt:lpstr>ITNW 1335 Cloud Computing</vt:lpstr>
      <vt:lpstr>Specialized Cloud Mechanisms </vt:lpstr>
      <vt:lpstr>8.1. Automated Scaling Listener</vt:lpstr>
      <vt:lpstr>8.1. Automated Scaling Listener</vt:lpstr>
      <vt:lpstr>8.1. Automated Scaling Listener</vt:lpstr>
      <vt:lpstr>8.1. Automated Scaling Listener - Case Study Example</vt:lpstr>
      <vt:lpstr>8.1. Automated Scaling Listener - Case Study Example</vt:lpstr>
      <vt:lpstr>8.1. Automated Scaling Listener - Case Study Example</vt:lpstr>
      <vt:lpstr>8.2. Load Balancer</vt:lpstr>
      <vt:lpstr>8.2. Load Balancer</vt:lpstr>
      <vt:lpstr>8.2. Load Balancer</vt:lpstr>
      <vt:lpstr>8.2. Load Balancer - Case Study Example</vt:lpstr>
      <vt:lpstr>8.3. SLA Monitor</vt:lpstr>
      <vt:lpstr>8.3. SLA Monitor</vt:lpstr>
      <vt:lpstr>8.3. SLA Monitor</vt:lpstr>
      <vt:lpstr>8.3. SLA Monitor</vt:lpstr>
      <vt:lpstr>8.3. SLA Monitor – Case Study Example</vt:lpstr>
      <vt:lpstr>8.3. SLA Monitor – Case Study Example</vt:lpstr>
      <vt:lpstr>8.3. SLA Monitor – Case Study Example</vt:lpstr>
      <vt:lpstr>8.3. SLA Monitor – Case Study Example</vt:lpstr>
      <vt:lpstr>8.3. SLA Monitor – Case Study Example</vt:lpstr>
      <vt:lpstr>8.3. SLA Monitor – Case Study Example</vt:lpstr>
      <vt:lpstr>8.3. SLA Monitor – Case Study Example</vt:lpstr>
      <vt:lpstr>8.3. SLA Monitor – Case Study Example</vt:lpstr>
      <vt:lpstr>8.3. SLA Monitor – Case Study Example</vt:lpstr>
      <vt:lpstr>8.4. Pay-Per-Use Monitor</vt:lpstr>
      <vt:lpstr>8.4. Pay-Per-Use Monitor</vt:lpstr>
      <vt:lpstr>8.4. Pay-Per-Use Monitor</vt:lpstr>
      <vt:lpstr>8.4. Pay-Per-Use Monitor</vt:lpstr>
      <vt:lpstr>8.5. Audit Monitor</vt:lpstr>
      <vt:lpstr>8.5. Audit Monitor</vt:lpstr>
      <vt:lpstr>Case Study Example</vt:lpstr>
      <vt:lpstr>8.6. Failover System</vt:lpstr>
      <vt:lpstr>8.6. Failover System – Active/Active</vt:lpstr>
      <vt:lpstr>8.6. Failover System – Active/Active</vt:lpstr>
      <vt:lpstr>8.6. Failover System – Active/Active</vt:lpstr>
      <vt:lpstr>8.6. Failover System – Active/Passive</vt:lpstr>
      <vt:lpstr>8.6. Failover System – Active/Passive</vt:lpstr>
      <vt:lpstr>8.6. Failover System – Active/Passive</vt:lpstr>
      <vt:lpstr>8.7. Hypervisor</vt:lpstr>
      <vt:lpstr>8.7. Hypervisor</vt:lpstr>
      <vt:lpstr>8.8. Resource Cluster</vt:lpstr>
      <vt:lpstr>8.8. Resource Cluster</vt:lpstr>
      <vt:lpstr>8.8. Resource Cluster – Common Types</vt:lpstr>
      <vt:lpstr>8.8. Resource Cluster – Common Types</vt:lpstr>
      <vt:lpstr>8.8. Resource Cluster</vt:lpstr>
      <vt:lpstr>8.8. Resource Cluster</vt:lpstr>
      <vt:lpstr>8.8. Resource Cluster</vt:lpstr>
      <vt:lpstr>8.8. Resource Cluster</vt:lpstr>
      <vt:lpstr>8.9. Multi-Device Broker</vt:lpstr>
      <vt:lpstr>8.9. Multi-Device Broker</vt:lpstr>
      <vt:lpstr>8.9. Multi-Device Broker</vt:lpstr>
      <vt:lpstr>Case Study Example</vt:lpstr>
      <vt:lpstr>8.10. State Management Database</vt:lpstr>
      <vt:lpstr>8.10. State Management Database</vt:lpstr>
      <vt:lpstr>8.10. State Management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138</cp:revision>
  <dcterms:created xsi:type="dcterms:W3CDTF">2021-08-20T22:46:13Z</dcterms:created>
  <dcterms:modified xsi:type="dcterms:W3CDTF">2022-06-27T16:17:21Z</dcterms:modified>
</cp:coreProperties>
</file>